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00" r:id="rId1"/>
  </p:sldMasterIdLst>
  <p:notesMasterIdLst>
    <p:notesMasterId r:id="rId18"/>
  </p:notesMasterIdLst>
  <p:handoutMasterIdLst>
    <p:handoutMasterId r:id="rId19"/>
  </p:handoutMasterIdLst>
  <p:sldIdLst>
    <p:sldId id="790" r:id="rId2"/>
    <p:sldId id="775" r:id="rId3"/>
    <p:sldId id="776" r:id="rId4"/>
    <p:sldId id="777" r:id="rId5"/>
    <p:sldId id="778" r:id="rId6"/>
    <p:sldId id="779" r:id="rId7"/>
    <p:sldId id="780" r:id="rId8"/>
    <p:sldId id="781" r:id="rId9"/>
    <p:sldId id="782" r:id="rId10"/>
    <p:sldId id="783" r:id="rId11"/>
    <p:sldId id="784" r:id="rId12"/>
    <p:sldId id="785" r:id="rId13"/>
    <p:sldId id="786" r:id="rId14"/>
    <p:sldId id="787" r:id="rId15"/>
    <p:sldId id="788" r:id="rId16"/>
    <p:sldId id="789" r:id="rId17"/>
  </p:sldIdLst>
  <p:sldSz cx="12192000" cy="6858000"/>
  <p:notesSz cx="6735763" cy="9866313"/>
  <p:custDataLst>
    <p:tags r:id="rId20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CCFFCC"/>
    <a:srgbClr val="FF9999"/>
    <a:srgbClr val="CCFF99"/>
    <a:srgbClr val="FF3300"/>
    <a:srgbClr val="288182"/>
    <a:srgbClr val="FFFF66"/>
    <a:srgbClr val="3399FF"/>
    <a:srgbClr val="99FF33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中等深淺樣式 1 - 輔色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2D5ABB26-0587-4C30-8999-92F81FD0307C}" styleName="無樣式、無格線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佈景主題樣式 1 - 輔色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8799B23B-EC83-4686-B30A-512413B5E67A}" styleName="淺色樣式 3 - 輔色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9424" autoAdjust="0"/>
    <p:restoredTop sz="93928" autoAdjust="0"/>
  </p:normalViewPr>
  <p:slideViewPr>
    <p:cSldViewPr snapToGrid="0">
      <p:cViewPr varScale="1">
        <p:scale>
          <a:sx n="78" d="100"/>
          <a:sy n="78" d="100"/>
        </p:scale>
        <p:origin x="216" y="4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2554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>
        <p:scale>
          <a:sx n="66" d="100"/>
          <a:sy n="66" d="100"/>
        </p:scale>
        <p:origin x="3062" y="-14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>
            <a:extLst>
              <a:ext uri="{FF2B5EF4-FFF2-40B4-BE49-F238E27FC236}">
                <a16:creationId xmlns:a16="http://schemas.microsoft.com/office/drawing/2014/main" id="{FD077330-B311-9B20-7CF4-6B74E3A2D97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8830" cy="495029"/>
          </a:xfrm>
          <a:prstGeom prst="rect">
            <a:avLst/>
          </a:prstGeom>
        </p:spPr>
        <p:txBody>
          <a:bodyPr vert="horz" lIns="94864" tIns="47433" rIns="94864" bIns="47433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41334877-532B-A395-2479-F7FD46065BB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15375" y="0"/>
            <a:ext cx="2918830" cy="495029"/>
          </a:xfrm>
          <a:prstGeom prst="rect">
            <a:avLst/>
          </a:prstGeom>
        </p:spPr>
        <p:txBody>
          <a:bodyPr vert="horz" lIns="94864" tIns="47433" rIns="94864" bIns="47433" rtlCol="0"/>
          <a:lstStyle>
            <a:lvl1pPr algn="r">
              <a:defRPr sz="1200"/>
            </a:lvl1pPr>
          </a:lstStyle>
          <a:p>
            <a:fld id="{AD50FD8C-BF1B-4DDC-95A9-376C056712D3}" type="datetimeFigureOut">
              <a:rPr lang="zh-TW" altLang="en-US" smtClean="0"/>
              <a:t>2025/7/28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F51E2E88-0BA7-0495-A17F-D9A781708F6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9371286"/>
            <a:ext cx="2918830" cy="495028"/>
          </a:xfrm>
          <a:prstGeom prst="rect">
            <a:avLst/>
          </a:prstGeom>
        </p:spPr>
        <p:txBody>
          <a:bodyPr vert="horz" lIns="94864" tIns="47433" rIns="94864" bIns="47433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8632E168-62CF-0DFF-9740-19702224E9B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15375" y="9371286"/>
            <a:ext cx="2918830" cy="495028"/>
          </a:xfrm>
          <a:prstGeom prst="rect">
            <a:avLst/>
          </a:prstGeom>
        </p:spPr>
        <p:txBody>
          <a:bodyPr vert="horz" lIns="94864" tIns="47433" rIns="94864" bIns="47433" rtlCol="0" anchor="b"/>
          <a:lstStyle>
            <a:lvl1pPr algn="r">
              <a:defRPr sz="1200"/>
            </a:lvl1pPr>
          </a:lstStyle>
          <a:p>
            <a:fld id="{1E3D372C-C3A1-4163-BE18-1F742BE686A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482706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8830" cy="495029"/>
          </a:xfrm>
          <a:prstGeom prst="rect">
            <a:avLst/>
          </a:prstGeom>
        </p:spPr>
        <p:txBody>
          <a:bodyPr vert="horz" lIns="94864" tIns="47433" rIns="94864" bIns="47433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15375" y="0"/>
            <a:ext cx="2918830" cy="495029"/>
          </a:xfrm>
          <a:prstGeom prst="rect">
            <a:avLst/>
          </a:prstGeom>
        </p:spPr>
        <p:txBody>
          <a:bodyPr vert="horz" lIns="94864" tIns="47433" rIns="94864" bIns="47433" rtlCol="0"/>
          <a:lstStyle>
            <a:lvl1pPr algn="r">
              <a:defRPr sz="1200"/>
            </a:lvl1pPr>
          </a:lstStyle>
          <a:p>
            <a:fld id="{DD08777D-D4C6-4E71-BAEE-B9BE4523B744}" type="datetimeFigureOut">
              <a:rPr lang="zh-CN" altLang="en-US" smtClean="0"/>
              <a:t>2025/7/28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8200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4864" tIns="47433" rIns="94864" bIns="47433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1" y="9371286"/>
            <a:ext cx="2918830" cy="495028"/>
          </a:xfrm>
          <a:prstGeom prst="rect">
            <a:avLst/>
          </a:prstGeom>
        </p:spPr>
        <p:txBody>
          <a:bodyPr vert="horz" lIns="94864" tIns="47433" rIns="94864" bIns="47433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15375" y="9371286"/>
            <a:ext cx="2918830" cy="495028"/>
          </a:xfrm>
          <a:prstGeom prst="rect">
            <a:avLst/>
          </a:prstGeom>
        </p:spPr>
        <p:txBody>
          <a:bodyPr vert="horz" lIns="94864" tIns="47433" rIns="94864" bIns="47433" rtlCol="0" anchor="b"/>
          <a:lstStyle>
            <a:lvl1pPr algn="r">
              <a:defRPr sz="1200"/>
            </a:lvl1pPr>
          </a:lstStyle>
          <a:p>
            <a:fld id="{39081A9D-1476-4432-8B0C-95B842DF881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43220C-3B89-EB81-3E28-322AA52A50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3BB90334-71C8-4F75-B533-30DA5DD0F7A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0D39EAF5-7930-E302-22D2-FE281A2CF7F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897981C-6098-A0BD-E449-C79DEE555E0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8DDE94-8848-46C1-A254-E6D9079CD1B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254147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A7B5F1-AA70-78B8-C6FC-CF58356785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8C5787F9-1D77-93AD-4A3A-6C5BA9B1D5D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E3F8E440-DCF1-4403-CE59-22E47F0D5E4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2EAECE2-EC67-9B72-7D31-75E9E3EEA4F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8DDE94-8848-46C1-A254-E6D9079CD1B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52332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ECB045-3188-2F0E-4548-DCDF949463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F2E20E4B-A042-48D8-BD92-2E41FCE67E3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6E37D1BD-818A-7D22-BDFB-7AEFC1AF32B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603BFFC-9087-AF4F-E747-0CC3CD4AF2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8DDE94-8848-46C1-A254-E6D9079CD1B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3022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B63D5A-965E-BACA-5EE7-A34C2B571B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4D8EEC2A-2521-CF47-CE8D-FBD4D3FA626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B652A8B6-5EC8-C6CE-27A4-B8AC3B8ABFE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501A6AF-A179-2E5F-5DF2-6B5E9179EB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8DDE94-8848-46C1-A254-E6D9079CD1B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349904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43220C-3B89-EB81-3E28-322AA52A50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3BB90334-71C8-4F75-B533-30DA5DD0F7A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0D39EAF5-7930-E302-22D2-FE281A2CF7F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897981C-6098-A0BD-E449-C79DEE555E0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8DDE94-8848-46C1-A254-E6D9079CD1B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254147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43220C-3B89-EB81-3E28-322AA52A50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3BB90334-71C8-4F75-B533-30DA5DD0F7A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0D39EAF5-7930-E302-22D2-FE281A2CF7F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897981C-6098-A0BD-E449-C79DEE555E0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8DDE94-8848-46C1-A254-E6D9079CD1B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254147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43220C-3B89-EB81-3E28-322AA52A50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3BB90334-71C8-4F75-B533-30DA5DD0F7A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0D39EAF5-7930-E302-22D2-FE281A2CF7F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897981C-6098-A0BD-E449-C79DEE555E0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8DDE94-8848-46C1-A254-E6D9079CD1B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254147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43220C-3B89-EB81-3E28-322AA52A50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3BB90334-71C8-4F75-B533-30DA5DD0F7A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0D39EAF5-7930-E302-22D2-FE281A2CF7F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897981C-6098-A0BD-E449-C79DEE555E0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8DDE94-8848-46C1-A254-E6D9079CD1B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254147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43220C-3B89-EB81-3E28-322AA52A50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3BB90334-71C8-4F75-B533-30DA5DD0F7A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0D39EAF5-7930-E302-22D2-FE281A2CF7F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897981C-6098-A0BD-E449-C79DEE555E0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8DDE94-8848-46C1-A254-E6D9079CD1B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254147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43220C-3B89-EB81-3E28-322AA52A50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3BB90334-71C8-4F75-B533-30DA5DD0F7A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0D39EAF5-7930-E302-22D2-FE281A2CF7F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897981C-6098-A0BD-E449-C79DEE555E0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8DDE94-8848-46C1-A254-E6D9079CD1B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254147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A8E9CF-81D2-6D50-5C25-1298E1D59B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9A9B9FE6-48CA-C0DD-B651-07B24FD341A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824EB929-8965-068F-2EDE-4ED34D7985A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0912A79-EF9B-80D7-6728-9F078550E83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8DDE94-8848-46C1-A254-E6D9079CD1B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986368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43220C-3B89-EB81-3E28-322AA52A50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3BB90334-71C8-4F75-B533-30DA5DD0F7A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0D39EAF5-7930-E302-22D2-FE281A2CF7F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897981C-6098-A0BD-E449-C79DEE555E0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8DDE94-8848-46C1-A254-E6D9079CD1B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254147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D4FC8E-CD0D-3C17-EA6B-4EE928182B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D6865079-6A1D-6E4A-CAD9-7BF023A15F1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3FE26943-F616-58E6-1F10-951349EE214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EE8C10B-5233-8C39-1CBB-B6080FAAEA0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8DDE94-8848-46C1-A254-E6D9079CD1B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088999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43220C-3B89-EB81-3E28-322AA52A50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3BB90334-71C8-4F75-B533-30DA5DD0F7A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0D39EAF5-7930-E302-22D2-FE281A2CF7F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897981C-6098-A0BD-E449-C79DEE555E0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8DDE94-8848-46C1-A254-E6D9079CD1B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254147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43220C-3B89-EB81-3E28-322AA52A50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3BB90334-71C8-4F75-B533-30DA5DD0F7A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0D39EAF5-7930-E302-22D2-FE281A2CF7F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897981C-6098-A0BD-E449-C79DEE555E0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8DDE94-8848-46C1-A254-E6D9079CD1B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254147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CC48A-0E87-4F98-B3BF-5DF211FD0E3A}" type="datetimeFigureOut">
              <a:rPr lang="zh-CN" altLang="en-US" smtClean="0"/>
              <a:pPr/>
              <a:t>2025/7/28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E798E-3D96-416F-B49A-5A9460647C0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96568373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輔助字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CC48A-0E87-4F98-B3BF-5DF211FD0E3A}" type="datetimeFigureOut">
              <a:rPr lang="zh-CN" altLang="en-US" smtClean="0"/>
              <a:pPr/>
              <a:t>2025/7/28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E798E-3D96-416F-B49A-5A9460647C0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83867043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輔助字幕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CC48A-0E87-4F98-B3BF-5DF211FD0E3A}" type="datetimeFigureOut">
              <a:rPr lang="zh-CN" altLang="en-US" smtClean="0"/>
              <a:pPr/>
              <a:t>2025/7/28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E798E-3D96-416F-B49A-5A9460647C0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62949834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CC48A-0E87-4F98-B3BF-5DF211FD0E3A}" type="datetimeFigureOut">
              <a:rPr lang="zh-CN" altLang="en-US" smtClean="0"/>
              <a:pPr/>
              <a:t>2025/7/28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E798E-3D96-416F-B49A-5A9460647C0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77391628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CC48A-0E87-4F98-B3BF-5DF211FD0E3A}" type="datetimeFigureOut">
              <a:rPr lang="zh-CN" altLang="en-US" smtClean="0"/>
              <a:pPr/>
              <a:t>2025/7/28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E798E-3D96-416F-B49A-5A9460647C0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79144194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CC48A-0E87-4F98-B3BF-5DF211FD0E3A}" type="datetimeFigureOut">
              <a:rPr lang="zh-CN" altLang="en-US" smtClean="0"/>
              <a:pPr/>
              <a:t>2025/7/28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E798E-3D96-416F-B49A-5A9460647C0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64391550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CC48A-0E87-4F98-B3BF-5DF211FD0E3A}" type="datetimeFigureOut">
              <a:rPr lang="zh-CN" altLang="en-US" smtClean="0"/>
              <a:pPr/>
              <a:t>2025/7/28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E798E-3D96-416F-B49A-5A9460647C0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9812313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CC48A-0E87-4F98-B3BF-5DF211FD0E3A}" type="datetimeFigureOut">
              <a:rPr lang="zh-CN" altLang="en-US" smtClean="0"/>
              <a:pPr/>
              <a:t>2025/7/28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E798E-3D96-416F-B49A-5A9460647C0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37196893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CC48A-0E87-4F98-B3BF-5DF211FD0E3A}" type="datetimeFigureOut">
              <a:rPr lang="zh-CN" altLang="en-US" smtClean="0"/>
              <a:pPr/>
              <a:t>2025/7/28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E798E-3D96-416F-B49A-5A9460647C0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97703592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CC48A-0E87-4F98-B3BF-5DF211FD0E3A}" type="datetimeFigureOut">
              <a:rPr lang="zh-CN" altLang="en-US" smtClean="0"/>
              <a:pPr/>
              <a:t>2025/7/28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E798E-3D96-416F-B49A-5A9460647C0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44611219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CC48A-0E87-4F98-B3BF-5DF211FD0E3A}" type="datetimeFigureOut">
              <a:rPr lang="zh-CN" altLang="en-US" smtClean="0"/>
              <a:pPr/>
              <a:t>2025/7/28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E798E-3D96-416F-B49A-5A9460647C0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69983191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CC48A-0E87-4F98-B3BF-5DF211FD0E3A}" type="datetimeFigureOut">
              <a:rPr lang="zh-CN" altLang="en-US" smtClean="0"/>
              <a:pPr/>
              <a:t>2025/7/28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E798E-3D96-416F-B49A-5A9460647C0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79366799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CC48A-0E87-4F98-B3BF-5DF211FD0E3A}" type="datetimeFigureOut">
              <a:rPr lang="zh-CN" altLang="en-US" smtClean="0"/>
              <a:pPr/>
              <a:t>2025/7/28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E798E-3D96-416F-B49A-5A9460647C0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84220283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CC48A-0E87-4F98-B3BF-5DF211FD0E3A}" type="datetimeFigureOut">
              <a:rPr lang="zh-CN" altLang="en-US" smtClean="0"/>
              <a:t>2025/7/28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E798E-3D96-416F-B49A-5A9460647C0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4539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 advClick="0" advTm="3000">
        <p:push dir="u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CC48A-0E87-4F98-B3BF-5DF211FD0E3A}" type="datetimeFigureOut">
              <a:rPr lang="zh-CN" altLang="en-US" smtClean="0"/>
              <a:pPr/>
              <a:t>2025/7/28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E798E-3D96-416F-B49A-5A9460647C0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89240669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CC48A-0E87-4F98-B3BF-5DF211FD0E3A}" type="datetimeFigureOut">
              <a:rPr lang="zh-CN" altLang="en-US" smtClean="0"/>
              <a:pPr/>
              <a:t>2025/7/28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E798E-3D96-416F-B49A-5A9460647C0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54395523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BCC48A-0E87-4F98-B3BF-5DF211FD0E3A}" type="datetimeFigureOut">
              <a:rPr lang="zh-CN" altLang="en-US" smtClean="0"/>
              <a:pPr/>
              <a:t>2025/7/28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38E798E-3D96-416F-B49A-5A9460647C0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cxnSp>
        <p:nvCxnSpPr>
          <p:cNvPr id="8" name="直線接點 7">
            <a:extLst>
              <a:ext uri="{FF2B5EF4-FFF2-40B4-BE49-F238E27FC236}">
                <a16:creationId xmlns:a16="http://schemas.microsoft.com/office/drawing/2014/main" id="{9AD864F5-FF0B-AC9C-99DA-2232282C0010}"/>
              </a:ext>
            </a:extLst>
          </p:cNvPr>
          <p:cNvCxnSpPr/>
          <p:nvPr userDrawn="1"/>
        </p:nvCxnSpPr>
        <p:spPr>
          <a:xfrm>
            <a:off x="-9525" y="6394450"/>
            <a:ext cx="121920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直線接點 8">
            <a:extLst>
              <a:ext uri="{FF2B5EF4-FFF2-40B4-BE49-F238E27FC236}">
                <a16:creationId xmlns:a16="http://schemas.microsoft.com/office/drawing/2014/main" id="{540D9A30-2B82-F573-E587-052E407E2905}"/>
              </a:ext>
            </a:extLst>
          </p:cNvPr>
          <p:cNvCxnSpPr/>
          <p:nvPr userDrawn="1"/>
        </p:nvCxnSpPr>
        <p:spPr>
          <a:xfrm>
            <a:off x="-9525" y="6272213"/>
            <a:ext cx="1219200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9643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  <p:sldLayoutId id="2147483713" r:id="rId13"/>
    <p:sldLayoutId id="2147483714" r:id="rId14"/>
    <p:sldLayoutId id="2147483715" r:id="rId15"/>
    <p:sldLayoutId id="2147483716" r:id="rId16"/>
  </p:sldLayoutIdLst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 advClick="0" advTm="3000">
        <p:push dir="u"/>
      </p:transition>
    </mc:Fallback>
  </mc:AlternateConten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svg"/><Relationship Id="rId18" Type="http://schemas.microsoft.com/office/2007/relationships/hdphoto" Target="../media/hdphoto2.wdp"/><Relationship Id="rId3" Type="http://schemas.openxmlformats.org/officeDocument/2006/relationships/image" Target="../media/image1.png"/><Relationship Id="rId21" Type="http://schemas.openxmlformats.org/officeDocument/2006/relationships/image" Target="../media/image23.png"/><Relationship Id="rId7" Type="http://schemas.openxmlformats.org/officeDocument/2006/relationships/image" Target="../media/image4.svg"/><Relationship Id="rId12" Type="http://schemas.openxmlformats.org/officeDocument/2006/relationships/image" Target="../media/image9.png"/><Relationship Id="rId17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15.svg"/><Relationship Id="rId20" Type="http://schemas.microsoft.com/office/2007/relationships/hdphoto" Target="../media/hdphoto3.wd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8.svg"/><Relationship Id="rId5" Type="http://schemas.microsoft.com/office/2007/relationships/hdphoto" Target="../media/hdphoto1.wdp"/><Relationship Id="rId15" Type="http://schemas.openxmlformats.org/officeDocument/2006/relationships/image" Target="../media/image14.png"/><Relationship Id="rId10" Type="http://schemas.openxmlformats.org/officeDocument/2006/relationships/image" Target="../media/image7.png"/><Relationship Id="rId19" Type="http://schemas.openxmlformats.org/officeDocument/2006/relationships/image" Target="../media/image13.png"/><Relationship Id="rId4" Type="http://schemas.openxmlformats.org/officeDocument/2006/relationships/image" Target="../media/image2.png"/><Relationship Id="rId9" Type="http://schemas.openxmlformats.org/officeDocument/2006/relationships/image" Target="../media/image6.svg"/><Relationship Id="rId14" Type="http://schemas.openxmlformats.org/officeDocument/2006/relationships/hyperlink" Target="https://isha.org.tw/Msite/tech/serch_inner.aspx?WorkLogID=11410G001029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13" Type="http://schemas.openxmlformats.org/officeDocument/2006/relationships/image" Target="../media/image9.png"/><Relationship Id="rId18" Type="http://schemas.microsoft.com/office/2007/relationships/hdphoto" Target="../media/hdphoto3.wdp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12" Type="http://schemas.openxmlformats.org/officeDocument/2006/relationships/image" Target="../media/image8.svg"/><Relationship Id="rId17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6" Type="http://schemas.microsoft.com/office/2007/relationships/hdphoto" Target="../media/hdphoto2.wdp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isha.org.tw/eiV6cb" TargetMode="External"/><Relationship Id="rId11" Type="http://schemas.openxmlformats.org/officeDocument/2006/relationships/image" Target="../media/image7.png"/><Relationship Id="rId5" Type="http://schemas.microsoft.com/office/2007/relationships/hdphoto" Target="../media/hdphoto1.wdp"/><Relationship Id="rId15" Type="http://schemas.openxmlformats.org/officeDocument/2006/relationships/image" Target="../media/image12.png"/><Relationship Id="rId10" Type="http://schemas.openxmlformats.org/officeDocument/2006/relationships/image" Target="../media/image6.svg"/><Relationship Id="rId19" Type="http://schemas.openxmlformats.org/officeDocument/2006/relationships/image" Target="../media/image24.png"/><Relationship Id="rId4" Type="http://schemas.openxmlformats.org/officeDocument/2006/relationships/image" Target="../media/image2.png"/><Relationship Id="rId9" Type="http://schemas.openxmlformats.org/officeDocument/2006/relationships/image" Target="../media/image5.png"/><Relationship Id="rId14" Type="http://schemas.openxmlformats.org/officeDocument/2006/relationships/image" Target="../media/image10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13" Type="http://schemas.openxmlformats.org/officeDocument/2006/relationships/image" Target="../media/image7.png"/><Relationship Id="rId18" Type="http://schemas.openxmlformats.org/officeDocument/2006/relationships/image" Target="../media/image12.png"/><Relationship Id="rId3" Type="http://schemas.openxmlformats.org/officeDocument/2006/relationships/image" Target="../media/image1.png"/><Relationship Id="rId21" Type="http://schemas.microsoft.com/office/2007/relationships/hdphoto" Target="../media/hdphoto3.wdp"/><Relationship Id="rId7" Type="http://schemas.openxmlformats.org/officeDocument/2006/relationships/image" Target="../media/image14.png"/><Relationship Id="rId12" Type="http://schemas.openxmlformats.org/officeDocument/2006/relationships/image" Target="../media/image6.svg"/><Relationship Id="rId17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10.svg"/><Relationship Id="rId20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isha.org.tw/Msite/tech/serch_inner.aspx?WorkLogID=11314F001070" TargetMode="External"/><Relationship Id="rId11" Type="http://schemas.openxmlformats.org/officeDocument/2006/relationships/image" Target="../media/image5.png"/><Relationship Id="rId5" Type="http://schemas.microsoft.com/office/2007/relationships/hdphoto" Target="../media/hdphoto1.wdp"/><Relationship Id="rId15" Type="http://schemas.openxmlformats.org/officeDocument/2006/relationships/image" Target="../media/image9.png"/><Relationship Id="rId10" Type="http://schemas.openxmlformats.org/officeDocument/2006/relationships/image" Target="../media/image4.svg"/><Relationship Id="rId19" Type="http://schemas.microsoft.com/office/2007/relationships/hdphoto" Target="../media/hdphoto2.wdp"/><Relationship Id="rId4" Type="http://schemas.openxmlformats.org/officeDocument/2006/relationships/image" Target="../media/image2.png"/><Relationship Id="rId9" Type="http://schemas.openxmlformats.org/officeDocument/2006/relationships/image" Target="../media/image3.png"/><Relationship Id="rId14" Type="http://schemas.openxmlformats.org/officeDocument/2006/relationships/image" Target="../media/image8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13" Type="http://schemas.openxmlformats.org/officeDocument/2006/relationships/image" Target="../media/image9.png"/><Relationship Id="rId18" Type="http://schemas.microsoft.com/office/2007/relationships/hdphoto" Target="../media/hdphoto3.wdp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12" Type="http://schemas.openxmlformats.org/officeDocument/2006/relationships/image" Target="../media/image8.svg"/><Relationship Id="rId17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6" Type="http://schemas.microsoft.com/office/2007/relationships/hdphoto" Target="../media/hdphoto2.wdp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isha.org.tw/6cTPzI" TargetMode="External"/><Relationship Id="rId11" Type="http://schemas.openxmlformats.org/officeDocument/2006/relationships/image" Target="../media/image7.png"/><Relationship Id="rId5" Type="http://schemas.microsoft.com/office/2007/relationships/hdphoto" Target="../media/hdphoto1.wdp"/><Relationship Id="rId15" Type="http://schemas.openxmlformats.org/officeDocument/2006/relationships/image" Target="../media/image12.png"/><Relationship Id="rId10" Type="http://schemas.openxmlformats.org/officeDocument/2006/relationships/image" Target="../media/image6.svg"/><Relationship Id="rId19" Type="http://schemas.openxmlformats.org/officeDocument/2006/relationships/image" Target="../media/image26.png"/><Relationship Id="rId4" Type="http://schemas.openxmlformats.org/officeDocument/2006/relationships/image" Target="../media/image2.png"/><Relationship Id="rId9" Type="http://schemas.openxmlformats.org/officeDocument/2006/relationships/image" Target="../media/image5.png"/><Relationship Id="rId14" Type="http://schemas.openxmlformats.org/officeDocument/2006/relationships/image" Target="../media/image10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13" Type="http://schemas.openxmlformats.org/officeDocument/2006/relationships/image" Target="../media/image9.png"/><Relationship Id="rId18" Type="http://schemas.openxmlformats.org/officeDocument/2006/relationships/image" Target="../media/image13.png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12" Type="http://schemas.openxmlformats.org/officeDocument/2006/relationships/image" Target="../media/image8.svg"/><Relationship Id="rId17" Type="http://schemas.microsoft.com/office/2007/relationships/hdphoto" Target="../media/hdphoto2.wdp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reurl.cc/5Kadeq" TargetMode="External"/><Relationship Id="rId11" Type="http://schemas.openxmlformats.org/officeDocument/2006/relationships/image" Target="../media/image7.png"/><Relationship Id="rId5" Type="http://schemas.microsoft.com/office/2007/relationships/hdphoto" Target="../media/hdphoto1.wdp"/><Relationship Id="rId15" Type="http://schemas.openxmlformats.org/officeDocument/2006/relationships/image" Target="../media/image27.png"/><Relationship Id="rId10" Type="http://schemas.openxmlformats.org/officeDocument/2006/relationships/image" Target="../media/image6.svg"/><Relationship Id="rId19" Type="http://schemas.microsoft.com/office/2007/relationships/hdphoto" Target="../media/hdphoto3.wdp"/><Relationship Id="rId4" Type="http://schemas.openxmlformats.org/officeDocument/2006/relationships/image" Target="../media/image2.png"/><Relationship Id="rId9" Type="http://schemas.openxmlformats.org/officeDocument/2006/relationships/image" Target="../media/image5.png"/><Relationship Id="rId14" Type="http://schemas.openxmlformats.org/officeDocument/2006/relationships/image" Target="../media/image10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13" Type="http://schemas.openxmlformats.org/officeDocument/2006/relationships/image" Target="../media/image9.png"/><Relationship Id="rId18" Type="http://schemas.microsoft.com/office/2007/relationships/hdphoto" Target="../media/hdphoto3.wdp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12" Type="http://schemas.openxmlformats.org/officeDocument/2006/relationships/image" Target="../media/image8.svg"/><Relationship Id="rId17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6" Type="http://schemas.microsoft.com/office/2007/relationships/hdphoto" Target="../media/hdphoto2.wdp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reurl.cc/0Knzr6" TargetMode="External"/><Relationship Id="rId11" Type="http://schemas.openxmlformats.org/officeDocument/2006/relationships/image" Target="../media/image7.png"/><Relationship Id="rId5" Type="http://schemas.microsoft.com/office/2007/relationships/hdphoto" Target="../media/hdphoto1.wdp"/><Relationship Id="rId15" Type="http://schemas.openxmlformats.org/officeDocument/2006/relationships/image" Target="../media/image12.png"/><Relationship Id="rId10" Type="http://schemas.openxmlformats.org/officeDocument/2006/relationships/image" Target="../media/image6.svg"/><Relationship Id="rId19" Type="http://schemas.openxmlformats.org/officeDocument/2006/relationships/image" Target="../media/image28.jpeg"/><Relationship Id="rId4" Type="http://schemas.openxmlformats.org/officeDocument/2006/relationships/image" Target="../media/image2.png"/><Relationship Id="rId9" Type="http://schemas.openxmlformats.org/officeDocument/2006/relationships/image" Target="../media/image5.png"/><Relationship Id="rId14" Type="http://schemas.openxmlformats.org/officeDocument/2006/relationships/image" Target="../media/image10.sv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13" Type="http://schemas.openxmlformats.org/officeDocument/2006/relationships/image" Target="../media/image9.png"/><Relationship Id="rId18" Type="http://schemas.openxmlformats.org/officeDocument/2006/relationships/image" Target="../media/image13.png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12" Type="http://schemas.openxmlformats.org/officeDocument/2006/relationships/image" Target="../media/image8.svg"/><Relationship Id="rId17" Type="http://schemas.microsoft.com/office/2007/relationships/hdphoto" Target="../media/hdphoto2.wdp"/><Relationship Id="rId2" Type="http://schemas.openxmlformats.org/officeDocument/2006/relationships/notesSlide" Target="../notesSlides/notesSlide15.xml"/><Relationship Id="rId16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reurl.cc/QYxWzq" TargetMode="External"/><Relationship Id="rId11" Type="http://schemas.openxmlformats.org/officeDocument/2006/relationships/image" Target="../media/image7.png"/><Relationship Id="rId5" Type="http://schemas.microsoft.com/office/2007/relationships/hdphoto" Target="../media/hdphoto1.wdp"/><Relationship Id="rId15" Type="http://schemas.openxmlformats.org/officeDocument/2006/relationships/image" Target="../media/image29.png"/><Relationship Id="rId10" Type="http://schemas.openxmlformats.org/officeDocument/2006/relationships/image" Target="../media/image6.svg"/><Relationship Id="rId19" Type="http://schemas.microsoft.com/office/2007/relationships/hdphoto" Target="../media/hdphoto3.wdp"/><Relationship Id="rId4" Type="http://schemas.openxmlformats.org/officeDocument/2006/relationships/image" Target="../media/image2.png"/><Relationship Id="rId9" Type="http://schemas.openxmlformats.org/officeDocument/2006/relationships/image" Target="../media/image5.png"/><Relationship Id="rId14" Type="http://schemas.openxmlformats.org/officeDocument/2006/relationships/image" Target="../media/image10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13" Type="http://schemas.openxmlformats.org/officeDocument/2006/relationships/image" Target="../media/image9.png"/><Relationship Id="rId18" Type="http://schemas.openxmlformats.org/officeDocument/2006/relationships/image" Target="../media/image13.png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12" Type="http://schemas.openxmlformats.org/officeDocument/2006/relationships/image" Target="../media/image8.svg"/><Relationship Id="rId17" Type="http://schemas.microsoft.com/office/2007/relationships/hdphoto" Target="../media/hdphoto2.wdp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reurl.cc/9DLmxO" TargetMode="External"/><Relationship Id="rId11" Type="http://schemas.openxmlformats.org/officeDocument/2006/relationships/image" Target="../media/image7.png"/><Relationship Id="rId5" Type="http://schemas.microsoft.com/office/2007/relationships/hdphoto" Target="../media/hdphoto1.wdp"/><Relationship Id="rId15" Type="http://schemas.openxmlformats.org/officeDocument/2006/relationships/image" Target="../media/image11.png"/><Relationship Id="rId10" Type="http://schemas.openxmlformats.org/officeDocument/2006/relationships/image" Target="../media/image6.svg"/><Relationship Id="rId19" Type="http://schemas.microsoft.com/office/2007/relationships/hdphoto" Target="../media/hdphoto3.wdp"/><Relationship Id="rId4" Type="http://schemas.openxmlformats.org/officeDocument/2006/relationships/image" Target="../media/image2.png"/><Relationship Id="rId9" Type="http://schemas.openxmlformats.org/officeDocument/2006/relationships/image" Target="../media/image5.png"/><Relationship Id="rId14" Type="http://schemas.openxmlformats.org/officeDocument/2006/relationships/image" Target="../media/image10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13" Type="http://schemas.openxmlformats.org/officeDocument/2006/relationships/image" Target="../media/image7.png"/><Relationship Id="rId18" Type="http://schemas.openxmlformats.org/officeDocument/2006/relationships/image" Target="../media/image12.png"/><Relationship Id="rId3" Type="http://schemas.openxmlformats.org/officeDocument/2006/relationships/image" Target="../media/image1.png"/><Relationship Id="rId21" Type="http://schemas.microsoft.com/office/2007/relationships/hdphoto" Target="../media/hdphoto3.wdp"/><Relationship Id="rId7" Type="http://schemas.openxmlformats.org/officeDocument/2006/relationships/image" Target="../media/image14.png"/><Relationship Id="rId12" Type="http://schemas.openxmlformats.org/officeDocument/2006/relationships/image" Target="../media/image6.svg"/><Relationship Id="rId17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0.svg"/><Relationship Id="rId20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reurl.cc/GnL2lx" TargetMode="External"/><Relationship Id="rId11" Type="http://schemas.openxmlformats.org/officeDocument/2006/relationships/image" Target="../media/image5.png"/><Relationship Id="rId5" Type="http://schemas.microsoft.com/office/2007/relationships/hdphoto" Target="../media/hdphoto1.wdp"/><Relationship Id="rId15" Type="http://schemas.openxmlformats.org/officeDocument/2006/relationships/image" Target="../media/image9.png"/><Relationship Id="rId10" Type="http://schemas.openxmlformats.org/officeDocument/2006/relationships/image" Target="../media/image4.svg"/><Relationship Id="rId19" Type="http://schemas.microsoft.com/office/2007/relationships/hdphoto" Target="../media/hdphoto2.wdp"/><Relationship Id="rId4" Type="http://schemas.openxmlformats.org/officeDocument/2006/relationships/image" Target="../media/image2.png"/><Relationship Id="rId9" Type="http://schemas.openxmlformats.org/officeDocument/2006/relationships/image" Target="../media/image3.png"/><Relationship Id="rId14" Type="http://schemas.openxmlformats.org/officeDocument/2006/relationships/image" Target="../media/image8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13" Type="http://schemas.openxmlformats.org/officeDocument/2006/relationships/image" Target="../media/image7.png"/><Relationship Id="rId18" Type="http://schemas.openxmlformats.org/officeDocument/2006/relationships/image" Target="../media/image12.png"/><Relationship Id="rId3" Type="http://schemas.openxmlformats.org/officeDocument/2006/relationships/image" Target="../media/image1.png"/><Relationship Id="rId21" Type="http://schemas.microsoft.com/office/2007/relationships/hdphoto" Target="../media/hdphoto3.wdp"/><Relationship Id="rId7" Type="http://schemas.openxmlformats.org/officeDocument/2006/relationships/image" Target="../media/image14.png"/><Relationship Id="rId12" Type="http://schemas.openxmlformats.org/officeDocument/2006/relationships/image" Target="../media/image6.svg"/><Relationship Id="rId17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0.svg"/><Relationship Id="rId20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stusys-b.isha.org.tw/LA04.aspx?UnitID=A001&amp;Params1=Ilx44pp9pbwr2wVMuvPSog==" TargetMode="External"/><Relationship Id="rId11" Type="http://schemas.openxmlformats.org/officeDocument/2006/relationships/image" Target="../media/image5.png"/><Relationship Id="rId5" Type="http://schemas.microsoft.com/office/2007/relationships/hdphoto" Target="../media/hdphoto1.wdp"/><Relationship Id="rId15" Type="http://schemas.openxmlformats.org/officeDocument/2006/relationships/image" Target="../media/image9.png"/><Relationship Id="rId10" Type="http://schemas.openxmlformats.org/officeDocument/2006/relationships/image" Target="../media/image4.svg"/><Relationship Id="rId19" Type="http://schemas.microsoft.com/office/2007/relationships/hdphoto" Target="../media/hdphoto2.wdp"/><Relationship Id="rId4" Type="http://schemas.openxmlformats.org/officeDocument/2006/relationships/image" Target="../media/image2.png"/><Relationship Id="rId9" Type="http://schemas.openxmlformats.org/officeDocument/2006/relationships/image" Target="../media/image3.png"/><Relationship Id="rId14" Type="http://schemas.openxmlformats.org/officeDocument/2006/relationships/image" Target="../media/image8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13" Type="http://schemas.openxmlformats.org/officeDocument/2006/relationships/image" Target="../media/image9.png"/><Relationship Id="rId18" Type="http://schemas.openxmlformats.org/officeDocument/2006/relationships/image" Target="../media/image13.png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12" Type="http://schemas.openxmlformats.org/officeDocument/2006/relationships/image" Target="../media/image8.svg"/><Relationship Id="rId17" Type="http://schemas.microsoft.com/office/2007/relationships/hdphoto" Target="../media/hdphoto2.wdp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isha.org.tw/QCag0Q" TargetMode="External"/><Relationship Id="rId11" Type="http://schemas.openxmlformats.org/officeDocument/2006/relationships/image" Target="../media/image7.png"/><Relationship Id="rId5" Type="http://schemas.microsoft.com/office/2007/relationships/hdphoto" Target="../media/hdphoto1.wdp"/><Relationship Id="rId15" Type="http://schemas.openxmlformats.org/officeDocument/2006/relationships/image" Target="../media/image18.png"/><Relationship Id="rId10" Type="http://schemas.openxmlformats.org/officeDocument/2006/relationships/image" Target="../media/image6.svg"/><Relationship Id="rId19" Type="http://schemas.microsoft.com/office/2007/relationships/hdphoto" Target="../media/hdphoto3.wdp"/><Relationship Id="rId4" Type="http://schemas.openxmlformats.org/officeDocument/2006/relationships/image" Target="../media/image2.png"/><Relationship Id="rId9" Type="http://schemas.openxmlformats.org/officeDocument/2006/relationships/image" Target="../media/image5.png"/><Relationship Id="rId14" Type="http://schemas.openxmlformats.org/officeDocument/2006/relationships/image" Target="../media/image10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13" Type="http://schemas.openxmlformats.org/officeDocument/2006/relationships/image" Target="../media/image7.png"/><Relationship Id="rId18" Type="http://schemas.openxmlformats.org/officeDocument/2006/relationships/image" Target="../media/image12.png"/><Relationship Id="rId3" Type="http://schemas.openxmlformats.org/officeDocument/2006/relationships/image" Target="../media/image1.png"/><Relationship Id="rId21" Type="http://schemas.microsoft.com/office/2007/relationships/hdphoto" Target="../media/hdphoto3.wdp"/><Relationship Id="rId7" Type="http://schemas.openxmlformats.org/officeDocument/2006/relationships/image" Target="../media/image14.png"/><Relationship Id="rId12" Type="http://schemas.openxmlformats.org/officeDocument/2006/relationships/image" Target="../media/image6.svg"/><Relationship Id="rId17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10.svg"/><Relationship Id="rId20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reurl.cc/GnL2jd" TargetMode="External"/><Relationship Id="rId11" Type="http://schemas.openxmlformats.org/officeDocument/2006/relationships/image" Target="../media/image5.png"/><Relationship Id="rId5" Type="http://schemas.microsoft.com/office/2007/relationships/hdphoto" Target="../media/hdphoto1.wdp"/><Relationship Id="rId15" Type="http://schemas.openxmlformats.org/officeDocument/2006/relationships/image" Target="../media/image9.png"/><Relationship Id="rId10" Type="http://schemas.openxmlformats.org/officeDocument/2006/relationships/image" Target="../media/image4.svg"/><Relationship Id="rId19" Type="http://schemas.microsoft.com/office/2007/relationships/hdphoto" Target="../media/hdphoto2.wdp"/><Relationship Id="rId4" Type="http://schemas.openxmlformats.org/officeDocument/2006/relationships/image" Target="../media/image2.png"/><Relationship Id="rId9" Type="http://schemas.openxmlformats.org/officeDocument/2006/relationships/image" Target="../media/image3.png"/><Relationship Id="rId14" Type="http://schemas.openxmlformats.org/officeDocument/2006/relationships/image" Target="../media/image8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13" Type="http://schemas.openxmlformats.org/officeDocument/2006/relationships/image" Target="../media/image7.png"/><Relationship Id="rId18" Type="http://schemas.openxmlformats.org/officeDocument/2006/relationships/image" Target="../media/image12.png"/><Relationship Id="rId3" Type="http://schemas.openxmlformats.org/officeDocument/2006/relationships/image" Target="../media/image1.png"/><Relationship Id="rId21" Type="http://schemas.microsoft.com/office/2007/relationships/hdphoto" Target="../media/hdphoto3.wdp"/><Relationship Id="rId7" Type="http://schemas.openxmlformats.org/officeDocument/2006/relationships/image" Target="../media/image14.png"/><Relationship Id="rId12" Type="http://schemas.openxmlformats.org/officeDocument/2006/relationships/image" Target="../media/image6.svg"/><Relationship Id="rId17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10.svg"/><Relationship Id="rId20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stusys-b.isha.org.tw/LA04.aspx?UnitID=A001&amp;Params1=gXeHiD4EFgxZoyvEwft/9Q==" TargetMode="External"/><Relationship Id="rId11" Type="http://schemas.openxmlformats.org/officeDocument/2006/relationships/image" Target="../media/image5.png"/><Relationship Id="rId5" Type="http://schemas.microsoft.com/office/2007/relationships/hdphoto" Target="../media/hdphoto1.wdp"/><Relationship Id="rId15" Type="http://schemas.openxmlformats.org/officeDocument/2006/relationships/image" Target="../media/image9.png"/><Relationship Id="rId10" Type="http://schemas.openxmlformats.org/officeDocument/2006/relationships/image" Target="../media/image4.svg"/><Relationship Id="rId19" Type="http://schemas.microsoft.com/office/2007/relationships/hdphoto" Target="../media/hdphoto2.wdp"/><Relationship Id="rId4" Type="http://schemas.openxmlformats.org/officeDocument/2006/relationships/image" Target="../media/image2.png"/><Relationship Id="rId9" Type="http://schemas.openxmlformats.org/officeDocument/2006/relationships/image" Target="../media/image3.png"/><Relationship Id="rId14" Type="http://schemas.openxmlformats.org/officeDocument/2006/relationships/image" Target="../media/image8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13" Type="http://schemas.openxmlformats.org/officeDocument/2006/relationships/image" Target="../media/image7.png"/><Relationship Id="rId18" Type="http://schemas.microsoft.com/office/2007/relationships/hdphoto" Target="../media/hdphoto2.wdp"/><Relationship Id="rId3" Type="http://schemas.openxmlformats.org/officeDocument/2006/relationships/image" Target="../media/image1.png"/><Relationship Id="rId21" Type="http://schemas.openxmlformats.org/officeDocument/2006/relationships/image" Target="../media/image21.png"/><Relationship Id="rId7" Type="http://schemas.openxmlformats.org/officeDocument/2006/relationships/image" Target="../media/image14.png"/><Relationship Id="rId12" Type="http://schemas.openxmlformats.org/officeDocument/2006/relationships/image" Target="../media/image6.svg"/><Relationship Id="rId17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10.svg"/><Relationship Id="rId20" Type="http://schemas.microsoft.com/office/2007/relationships/hdphoto" Target="../media/hdphoto3.wdp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isha.org.tw/roi5OO" TargetMode="External"/><Relationship Id="rId11" Type="http://schemas.openxmlformats.org/officeDocument/2006/relationships/image" Target="../media/image5.png"/><Relationship Id="rId5" Type="http://schemas.microsoft.com/office/2007/relationships/hdphoto" Target="../media/hdphoto1.wdp"/><Relationship Id="rId15" Type="http://schemas.openxmlformats.org/officeDocument/2006/relationships/image" Target="../media/image9.png"/><Relationship Id="rId10" Type="http://schemas.openxmlformats.org/officeDocument/2006/relationships/image" Target="../media/image4.svg"/><Relationship Id="rId19" Type="http://schemas.openxmlformats.org/officeDocument/2006/relationships/image" Target="../media/image13.png"/><Relationship Id="rId4" Type="http://schemas.openxmlformats.org/officeDocument/2006/relationships/image" Target="../media/image2.png"/><Relationship Id="rId9" Type="http://schemas.openxmlformats.org/officeDocument/2006/relationships/image" Target="../media/image3.png"/><Relationship Id="rId14" Type="http://schemas.openxmlformats.org/officeDocument/2006/relationships/image" Target="../media/image8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13" Type="http://schemas.openxmlformats.org/officeDocument/2006/relationships/image" Target="../media/image7.png"/><Relationship Id="rId18" Type="http://schemas.openxmlformats.org/officeDocument/2006/relationships/image" Target="../media/image12.png"/><Relationship Id="rId3" Type="http://schemas.openxmlformats.org/officeDocument/2006/relationships/image" Target="../media/image1.png"/><Relationship Id="rId21" Type="http://schemas.microsoft.com/office/2007/relationships/hdphoto" Target="../media/hdphoto3.wdp"/><Relationship Id="rId7" Type="http://schemas.openxmlformats.org/officeDocument/2006/relationships/image" Target="../media/image14.png"/><Relationship Id="rId12" Type="http://schemas.openxmlformats.org/officeDocument/2006/relationships/image" Target="../media/image6.svg"/><Relationship Id="rId17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10.svg"/><Relationship Id="rId20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isha.org.tw/Msite/tech/serch_inner.aspx?WorkLogID=11314F001069" TargetMode="External"/><Relationship Id="rId11" Type="http://schemas.openxmlformats.org/officeDocument/2006/relationships/image" Target="../media/image5.png"/><Relationship Id="rId5" Type="http://schemas.microsoft.com/office/2007/relationships/hdphoto" Target="../media/hdphoto1.wdp"/><Relationship Id="rId15" Type="http://schemas.openxmlformats.org/officeDocument/2006/relationships/image" Target="../media/image9.png"/><Relationship Id="rId10" Type="http://schemas.openxmlformats.org/officeDocument/2006/relationships/image" Target="../media/image4.svg"/><Relationship Id="rId19" Type="http://schemas.microsoft.com/office/2007/relationships/hdphoto" Target="../media/hdphoto2.wdp"/><Relationship Id="rId4" Type="http://schemas.openxmlformats.org/officeDocument/2006/relationships/image" Target="../media/image2.png"/><Relationship Id="rId9" Type="http://schemas.openxmlformats.org/officeDocument/2006/relationships/image" Target="../media/image3.png"/><Relationship Id="rId14" Type="http://schemas.openxmlformats.org/officeDocument/2006/relationships/image" Target="../media/image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>
            <a:extLst>
              <a:ext uri="{FF2B5EF4-FFF2-40B4-BE49-F238E27FC236}">
                <a16:creationId xmlns:a16="http://schemas.microsoft.com/office/drawing/2014/main" id="{9584A757-ABAC-7566-A9ED-3CA711E78F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b="1" dirty="0">
                <a:solidFill>
                  <a:prstClr val="black"/>
                </a:solidFill>
                <a:latin typeface="微軟正黑體" panose="020B0604030504040204" pitchFamily="34" charset="-120"/>
              </a:rPr>
              <a:t>114</a:t>
            </a:r>
            <a:r>
              <a:rPr lang="zh-TW" altLang="en-US" b="1" dirty="0">
                <a:solidFill>
                  <a:prstClr val="black"/>
                </a:solidFill>
                <a:latin typeface="微軟正黑體" panose="020B0604030504040204" pitchFamily="34" charset="-120"/>
              </a:rPr>
              <a:t>年產業用車輛機械自動檢查實務及技術研發教育訓練</a:t>
            </a:r>
            <a:endParaRPr lang="zh-TW" altLang="en-US" dirty="0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1BA70FC3-F66C-23C0-92FD-462EDB0C1AB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b="1" dirty="0">
                <a:solidFill>
                  <a:schemeClr val="tx1"/>
                </a:solidFill>
              </a:rPr>
              <a:t>《</a:t>
            </a:r>
            <a:r>
              <a:rPr lang="zh-TW" altLang="en-US" b="1" dirty="0">
                <a:solidFill>
                  <a:schemeClr val="tx1"/>
                </a:solidFill>
              </a:rPr>
              <a:t>全台各職訓中心報名鏈接與</a:t>
            </a:r>
            <a:r>
              <a:rPr lang="en-US" altLang="zh-TW" b="1" dirty="0">
                <a:solidFill>
                  <a:schemeClr val="tx1"/>
                </a:solidFill>
              </a:rPr>
              <a:t>QR Code》</a:t>
            </a:r>
            <a:endParaRPr lang="zh-TW" altLang="en-US" b="1" dirty="0">
              <a:solidFill>
                <a:schemeClr val="tx1"/>
              </a:solidFill>
            </a:endParaRP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171B293D-F155-86DF-51F2-A1A758336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E798E-3D96-416F-B49A-5A9460647C09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7475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 advClick="0" advTm="3000">
        <p:push dir="u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7477B5-312B-8F1C-D117-59ABD30CB0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 descr="一張含有 文字 的圖片&#10;&#10;自動產生的描述">
            <a:extLst>
              <a:ext uri="{FF2B5EF4-FFF2-40B4-BE49-F238E27FC236}">
                <a16:creationId xmlns:a16="http://schemas.microsoft.com/office/drawing/2014/main" id="{CE2B5E6C-44AE-4160-D67D-CC675AB04D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152"/>
          <a:stretch/>
        </p:blipFill>
        <p:spPr bwMode="auto">
          <a:xfrm>
            <a:off x="1510579" y="6384485"/>
            <a:ext cx="532243" cy="482738"/>
          </a:xfrm>
          <a:prstGeom prst="rect">
            <a:avLst/>
          </a:prstGeom>
          <a:noFill/>
        </p:spPr>
      </p:pic>
      <p:pic>
        <p:nvPicPr>
          <p:cNvPr id="16" name="Picture 8" descr="C:\Users\cwj\Desktop\協會logo2.jpg.tif">
            <a:extLst>
              <a:ext uri="{FF2B5EF4-FFF2-40B4-BE49-F238E27FC236}">
                <a16:creationId xmlns:a16="http://schemas.microsoft.com/office/drawing/2014/main" id="{36B1CD9A-24CD-A965-7CFD-854908FEBA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8911" y1="42574" x2="30033" y2="10891"/>
                        <a14:foregroundMark x1="5941" y1="42574" x2="18812" y2="16172"/>
                        <a14:foregroundMark x1="49835" y1="7921" x2="64026" y2="7261"/>
                        <a14:foregroundMark x1="41584" y1="7921" x2="50495" y2="12541"/>
                        <a14:foregroundMark x1="43564" y1="8581" x2="52145" y2="4290"/>
                        <a14:foregroundMark x1="33003" y1="32013" x2="65017" y2="61716"/>
                        <a14:foregroundMark x1="69307" y1="35314" x2="69307" y2="35314"/>
                        <a14:foregroundMark x1="62706" y1="41914" x2="66337" y2="61716"/>
                        <a14:foregroundMark x1="70297" y1="41914" x2="58086" y2="43564"/>
                        <a14:foregroundMark x1="67987" y1="35314" x2="56436" y2="38284"/>
                        <a14:foregroundMark x1="62706" y1="35974" x2="63366" y2="28383"/>
                        <a14:foregroundMark x1="36304" y1="39604" x2="36304" y2="39604"/>
                        <a14:foregroundMark x1="39274" y1="27723" x2="36304" y2="38284"/>
                        <a14:foregroundMark x1="33993" y1="41254" x2="24092" y2="41914"/>
                        <a14:foregroundMark x1="23432" y1="44224" x2="32343" y2="47855"/>
                        <a14:foregroundMark x1="32343" y1="44224" x2="44554" y2="47195"/>
                        <a14:foregroundMark x1="36304" y1="54125" x2="33993" y2="63036"/>
                        <a14:foregroundMark x1="35314" y1="65347" x2="42244" y2="62376"/>
                        <a14:foregroundMark x1="55776" y1="63036" x2="66997" y2="57756"/>
                        <a14:foregroundMark x1="54125" y1="26733" x2="54125" y2="26733"/>
                        <a14:foregroundMark x1="50495" y1="26733" x2="51155" y2="19142"/>
                        <a14:foregroundMark x1="47525" y1="25413" x2="48845" y2="30693"/>
                        <a14:foregroundMark x1="28713" y1="86469" x2="48845" y2="90429"/>
                        <a14:foregroundMark x1="46865" y1="90429" x2="54125" y2="92739"/>
                        <a14:foregroundMark x1="57426" y1="95710" x2="57426" y2="95710"/>
                        <a14:foregroundMark x1="70297" y1="91749" x2="70297" y2="91749"/>
                        <a14:foregroundMark x1="88449" y1="77558" x2="88449" y2="77558"/>
                        <a14:foregroundMark x1="86799" y1="33663" x2="86799" y2="336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83" y="6350705"/>
            <a:ext cx="512162" cy="511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副標題 2">
            <a:extLst>
              <a:ext uri="{FF2B5EF4-FFF2-40B4-BE49-F238E27FC236}">
                <a16:creationId xmlns:a16="http://schemas.microsoft.com/office/drawing/2014/main" id="{ED310805-64A9-628F-EF30-90C7A7E4B0BE}"/>
              </a:ext>
            </a:extLst>
          </p:cNvPr>
          <p:cNvSpPr txBox="1">
            <a:spLocks/>
          </p:cNvSpPr>
          <p:nvPr/>
        </p:nvSpPr>
        <p:spPr>
          <a:xfrm>
            <a:off x="7855192" y="6404113"/>
            <a:ext cx="4366475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社團法人中華民國工業安全衛生協會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B434B3BA-5F2E-B6E4-5F2A-928BCC223BEE}"/>
              </a:ext>
            </a:extLst>
          </p:cNvPr>
          <p:cNvSpPr txBox="1">
            <a:spLocks/>
          </p:cNvSpPr>
          <p:nvPr/>
        </p:nvSpPr>
        <p:spPr>
          <a:xfrm>
            <a:off x="213360" y="6404113"/>
            <a:ext cx="1416762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主辦單位：</a:t>
            </a:r>
          </a:p>
        </p:txBody>
      </p:sp>
      <p:sp>
        <p:nvSpPr>
          <p:cNvPr id="11" name="副標題 2">
            <a:extLst>
              <a:ext uri="{FF2B5EF4-FFF2-40B4-BE49-F238E27FC236}">
                <a16:creationId xmlns:a16="http://schemas.microsoft.com/office/drawing/2014/main" id="{E935D1E9-5FF2-AE36-9316-0205D4FF3B54}"/>
              </a:ext>
            </a:extLst>
          </p:cNvPr>
          <p:cNvSpPr txBox="1">
            <a:spLocks/>
          </p:cNvSpPr>
          <p:nvPr/>
        </p:nvSpPr>
        <p:spPr>
          <a:xfrm>
            <a:off x="6025730" y="6404113"/>
            <a:ext cx="1416762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執行單位：</a:t>
            </a:r>
          </a:p>
        </p:txBody>
      </p:sp>
      <p:sp>
        <p:nvSpPr>
          <p:cNvPr id="15" name="副標題 2">
            <a:extLst>
              <a:ext uri="{FF2B5EF4-FFF2-40B4-BE49-F238E27FC236}">
                <a16:creationId xmlns:a16="http://schemas.microsoft.com/office/drawing/2014/main" id="{D6995E13-DBC9-3C85-3526-685C84FC9CBB}"/>
              </a:ext>
            </a:extLst>
          </p:cNvPr>
          <p:cNvSpPr txBox="1">
            <a:spLocks/>
          </p:cNvSpPr>
          <p:nvPr/>
        </p:nvSpPr>
        <p:spPr>
          <a:xfrm>
            <a:off x="0" y="223555"/>
            <a:ext cx="12192000" cy="690916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TW" sz="3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114</a:t>
            </a:r>
            <a:r>
              <a:rPr kumimoji="0" lang="zh-TW" altLang="en-US" sz="3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年產業用車輛機械自動檢查實務及技術研發教育訓練</a:t>
            </a:r>
            <a:endParaRPr kumimoji="0" lang="en-US" altLang="zh-TW" sz="3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TW" sz="3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-</a:t>
            </a:r>
            <a:r>
              <a:rPr kumimoji="0" lang="zh-TW" alt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桃園職訓中心</a:t>
            </a:r>
            <a:r>
              <a:rPr kumimoji="0" lang="en-US" altLang="zh-TW" sz="3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-</a:t>
            </a:r>
            <a:endParaRPr kumimoji="0" lang="zh-TW" altLang="en-US" sz="38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27" name="副標題 2">
            <a:extLst>
              <a:ext uri="{FF2B5EF4-FFF2-40B4-BE49-F238E27FC236}">
                <a16:creationId xmlns:a16="http://schemas.microsoft.com/office/drawing/2014/main" id="{0B43C2AF-ED79-F4F3-9FCC-381A3FE6853B}"/>
              </a:ext>
            </a:extLst>
          </p:cNvPr>
          <p:cNvSpPr txBox="1">
            <a:spLocks/>
          </p:cNvSpPr>
          <p:nvPr/>
        </p:nvSpPr>
        <p:spPr>
          <a:xfrm>
            <a:off x="1942885" y="6404113"/>
            <a:ext cx="4366475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財團法人職業災害預防及重建中心</a:t>
            </a:r>
          </a:p>
        </p:txBody>
      </p:sp>
      <p:grpSp>
        <p:nvGrpSpPr>
          <p:cNvPr id="31" name="群組 30">
            <a:extLst>
              <a:ext uri="{FF2B5EF4-FFF2-40B4-BE49-F238E27FC236}">
                <a16:creationId xmlns:a16="http://schemas.microsoft.com/office/drawing/2014/main" id="{3EDC60EC-3DD6-8568-7613-3CCF9350CBFF}"/>
              </a:ext>
            </a:extLst>
          </p:cNvPr>
          <p:cNvGrpSpPr/>
          <p:nvPr/>
        </p:nvGrpSpPr>
        <p:grpSpPr>
          <a:xfrm>
            <a:off x="0" y="5583234"/>
            <a:ext cx="12192000" cy="860207"/>
            <a:chOff x="29669" y="4911652"/>
            <a:chExt cx="12162332" cy="860207"/>
          </a:xfrm>
        </p:grpSpPr>
        <p:sp>
          <p:nvSpPr>
            <p:cNvPr id="20" name="副標題 2">
              <a:extLst>
                <a:ext uri="{FF2B5EF4-FFF2-40B4-BE49-F238E27FC236}">
                  <a16:creationId xmlns:a16="http://schemas.microsoft.com/office/drawing/2014/main" id="{9C3D86DF-50FB-0087-9A67-18DB7E964ED4}"/>
                </a:ext>
              </a:extLst>
            </p:cNvPr>
            <p:cNvSpPr txBox="1">
              <a:spLocks/>
            </p:cNvSpPr>
            <p:nvPr/>
          </p:nvSpPr>
          <p:spPr>
            <a:xfrm>
              <a:off x="29669" y="4911652"/>
              <a:ext cx="12162332" cy="860207"/>
            </a:xfrm>
            <a:prstGeom prst="rect">
              <a:avLst/>
            </a:prstGeom>
          </p:spPr>
          <p:txBody>
            <a:bodyPr anchor="ctr" anchorCtr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zh-TW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          上課地點：桃園市桃園區中正路</a:t>
              </a:r>
              <a:r>
                <a:rPr kumimoji="0" lang="en-US" altLang="zh-TW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1071</a:t>
              </a:r>
              <a:r>
                <a:rPr kumimoji="0" lang="zh-TW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號</a:t>
              </a:r>
              <a:r>
                <a:rPr kumimoji="0" lang="en-US" altLang="zh-TW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10</a:t>
              </a:r>
              <a:r>
                <a:rPr kumimoji="0" lang="zh-TW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樓之</a:t>
              </a:r>
              <a:r>
                <a:rPr kumimoji="0" lang="en-US" altLang="zh-TW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6           </a:t>
              </a:r>
              <a:r>
                <a:rPr kumimoji="0" lang="zh-TW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聯絡電話：</a:t>
              </a:r>
              <a:r>
                <a:rPr kumimoji="0" lang="en-US" altLang="zh-TW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  <a:sym typeface="Wingdings" panose="05000000000000000000" pitchFamily="2" charset="2"/>
                </a:rPr>
                <a:t> (03)356-1390</a:t>
              </a:r>
            </a:p>
            <a:p>
              <a:pPr marL="0" marR="0" lvl="0" indent="0" algn="l" defTabSz="8937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altLang="zh-TW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  <a:sym typeface="Wingdings" panose="05000000000000000000" pitchFamily="2" charset="2"/>
                </a:rPr>
                <a:t>          </a:t>
              </a:r>
              <a:r>
                <a:rPr kumimoji="0" lang="zh-TW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承辦人：廖小姐</a:t>
              </a:r>
              <a:r>
                <a:rPr kumimoji="0" lang="en-US" altLang="zh-TW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                                                                    </a:t>
              </a:r>
              <a:r>
                <a:rPr kumimoji="0" lang="zh-TW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聯絡信箱：</a:t>
              </a:r>
              <a:r>
                <a:rPr kumimoji="0" lang="en-US" altLang="zh-TW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Jhenghei" panose="020B0604030504040204" pitchFamily="34" charset="-120"/>
                  <a:ea typeface="Microsoft Jhenghei" panose="020B0604030504040204" pitchFamily="34" charset="-120"/>
                  <a:cs typeface="+mn-cs"/>
                </a:rPr>
                <a:t>rocr88@mail.isha.org.tw</a:t>
              </a:r>
            </a:p>
          </p:txBody>
        </p:sp>
        <p:pic>
          <p:nvPicPr>
            <p:cNvPr id="22" name="圖形 21" descr="有圖釘的地圖 以實心填滿">
              <a:extLst>
                <a:ext uri="{FF2B5EF4-FFF2-40B4-BE49-F238E27FC236}">
                  <a16:creationId xmlns:a16="http://schemas.microsoft.com/office/drawing/2014/main" id="{27C6C61D-52E8-3BA6-2C92-B1EF4929785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324926" y="4951275"/>
              <a:ext cx="360000" cy="360000"/>
            </a:xfrm>
            <a:prstGeom prst="rect">
              <a:avLst/>
            </a:prstGeom>
          </p:spPr>
        </p:pic>
        <p:pic>
          <p:nvPicPr>
            <p:cNvPr id="24" name="圖形 23" descr="電話 以實心填滿">
              <a:extLst>
                <a:ext uri="{FF2B5EF4-FFF2-40B4-BE49-F238E27FC236}">
                  <a16:creationId xmlns:a16="http://schemas.microsoft.com/office/drawing/2014/main" id="{B1C1394B-F70F-A4DF-74C9-9BFF12F861F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6364161" y="4982230"/>
              <a:ext cx="360000" cy="360000"/>
            </a:xfrm>
            <a:prstGeom prst="rect">
              <a:avLst/>
            </a:prstGeom>
          </p:spPr>
        </p:pic>
        <p:pic>
          <p:nvPicPr>
            <p:cNvPr id="26" name="圖形 25" descr="客服中心 以實心填滿">
              <a:extLst>
                <a:ext uri="{FF2B5EF4-FFF2-40B4-BE49-F238E27FC236}">
                  <a16:creationId xmlns:a16="http://schemas.microsoft.com/office/drawing/2014/main" id="{151AC83B-6A04-1021-9089-3C4939AE359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324926" y="5324161"/>
              <a:ext cx="360000" cy="360000"/>
            </a:xfrm>
            <a:prstGeom prst="rect">
              <a:avLst/>
            </a:prstGeom>
          </p:spPr>
        </p:pic>
        <p:pic>
          <p:nvPicPr>
            <p:cNvPr id="30" name="圖形 29" descr="信箱 以實心填滿">
              <a:extLst>
                <a:ext uri="{FF2B5EF4-FFF2-40B4-BE49-F238E27FC236}">
                  <a16:creationId xmlns:a16="http://schemas.microsoft.com/office/drawing/2014/main" id="{665BE83C-78B7-6912-AEAB-365FAA819DA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6364161" y="5341755"/>
              <a:ext cx="360000" cy="360000"/>
            </a:xfrm>
            <a:prstGeom prst="rect">
              <a:avLst/>
            </a:prstGeom>
          </p:spPr>
        </p:pic>
      </p:grpSp>
      <p:graphicFrame>
        <p:nvGraphicFramePr>
          <p:cNvPr id="2" name="表格 1">
            <a:extLst>
              <a:ext uri="{FF2B5EF4-FFF2-40B4-BE49-F238E27FC236}">
                <a16:creationId xmlns:a16="http://schemas.microsoft.com/office/drawing/2014/main" id="{BD1C3EAC-D90D-DEBC-8E90-40FFAF271AEF}"/>
              </a:ext>
            </a:extLst>
          </p:cNvPr>
          <p:cNvGraphicFramePr>
            <a:graphicFrameLocks noGrp="1"/>
          </p:cNvGraphicFramePr>
          <p:nvPr/>
        </p:nvGraphicFramePr>
        <p:xfrm>
          <a:off x="287338" y="4017642"/>
          <a:ext cx="11620468" cy="14680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5226">
                  <a:extLst>
                    <a:ext uri="{9D8B030D-6E8A-4147-A177-3AD203B41FA5}">
                      <a16:colId xmlns:a16="http://schemas.microsoft.com/office/drawing/2014/main" val="1232056173"/>
                    </a:ext>
                  </a:extLst>
                </a:gridCol>
                <a:gridCol w="1680450">
                  <a:extLst>
                    <a:ext uri="{9D8B030D-6E8A-4147-A177-3AD203B41FA5}">
                      <a16:colId xmlns:a16="http://schemas.microsoft.com/office/drawing/2014/main" val="3177158767"/>
                    </a:ext>
                  </a:extLst>
                </a:gridCol>
                <a:gridCol w="5256292">
                  <a:extLst>
                    <a:ext uri="{9D8B030D-6E8A-4147-A177-3AD203B41FA5}">
                      <a16:colId xmlns:a16="http://schemas.microsoft.com/office/drawing/2014/main" val="992260215"/>
                    </a:ext>
                  </a:extLst>
                </a:gridCol>
                <a:gridCol w="1885622">
                  <a:extLst>
                    <a:ext uri="{9D8B030D-6E8A-4147-A177-3AD203B41FA5}">
                      <a16:colId xmlns:a16="http://schemas.microsoft.com/office/drawing/2014/main" val="3303974975"/>
                    </a:ext>
                  </a:extLst>
                </a:gridCol>
                <a:gridCol w="2042878">
                  <a:extLst>
                    <a:ext uri="{9D8B030D-6E8A-4147-A177-3AD203B41FA5}">
                      <a16:colId xmlns:a16="http://schemas.microsoft.com/office/drawing/2014/main" val="165078166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日期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時間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可登入時數課程</a:t>
                      </a:r>
                      <a:endParaRPr lang="en-US" altLang="zh-TW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/>
                      <a:r>
                        <a:rPr lang="en-US" altLang="zh-TW" sz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欲登錄在職回訓時數者，請於報名時提供原結業證書或資格證明文件</a:t>
                      </a:r>
                      <a:r>
                        <a:rPr lang="en-US" altLang="zh-TW" sz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sz="12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報名網址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報名</a:t>
                      </a:r>
                      <a:r>
                        <a:rPr lang="en-US" altLang="zh-TW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QR Code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2016857"/>
                  </a:ext>
                </a:extLst>
              </a:tr>
              <a:tr h="919407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+mn-lt"/>
                          <a:ea typeface="微軟正黑體" panose="020B0604030504040204" pitchFamily="34" charset="-120"/>
                        </a:rPr>
                        <a:t>8/18</a:t>
                      </a:r>
                    </a:p>
                    <a:p>
                      <a:pPr algn="ctr"/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+mn-lt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b="1" dirty="0">
                          <a:solidFill>
                            <a:srgbClr val="0000CC"/>
                          </a:solidFill>
                          <a:latin typeface="+mn-lt"/>
                          <a:ea typeface="微軟正黑體" panose="020B0604030504040204" pitchFamily="34" charset="-120"/>
                        </a:rPr>
                        <a:t>一</a:t>
                      </a:r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+mn-lt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b="1" dirty="0">
                        <a:solidFill>
                          <a:srgbClr val="0000CC"/>
                        </a:solidFill>
                        <a:latin typeface="+mn-lt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+mn-lt"/>
                          <a:ea typeface="微軟正黑體" panose="020B0604030504040204" pitchFamily="34" charset="-120"/>
                        </a:rPr>
                        <a:t>09:00-16:00</a:t>
                      </a:r>
                    </a:p>
                    <a:p>
                      <a:pPr algn="ctr"/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+mn-lt"/>
                          <a:ea typeface="微軟正黑體" panose="020B0604030504040204" pitchFamily="34" charset="-120"/>
                        </a:rPr>
                        <a:t>(6</a:t>
                      </a:r>
                      <a:r>
                        <a:rPr lang="zh-TW" altLang="en-US" b="1" dirty="0">
                          <a:solidFill>
                            <a:srgbClr val="0000CC"/>
                          </a:solidFill>
                          <a:latin typeface="+mn-lt"/>
                          <a:ea typeface="微軟正黑體" panose="020B0604030504040204" pitchFamily="34" charset="-120"/>
                        </a:rPr>
                        <a:t>小時</a:t>
                      </a:r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+mn-lt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b="1" dirty="0">
                        <a:solidFill>
                          <a:srgbClr val="0000CC"/>
                        </a:solidFill>
                        <a:latin typeface="+mn-lt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>
                          <a:solidFill>
                            <a:srgbClr val="0000CC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一般安全衛生教育訓練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>
                          <a:solidFill>
                            <a:srgbClr val="0000CC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hlinkClick r:id="rId1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點我報名</a:t>
                      </a:r>
                      <a:endParaRPr lang="zh-TW" altLang="en-US" sz="2000" b="1" dirty="0">
                        <a:solidFill>
                          <a:srgbClr val="0000CC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rgbClr val="0000CC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51188941"/>
                  </a:ext>
                </a:extLst>
              </a:tr>
            </a:tbl>
          </a:graphicData>
        </a:graphic>
      </p:graphicFrame>
      <p:pic>
        <p:nvPicPr>
          <p:cNvPr id="6" name="圖形 5" descr="游標 以實心填滿">
            <a:extLst>
              <a:ext uri="{FF2B5EF4-FFF2-40B4-BE49-F238E27FC236}">
                <a16:creationId xmlns:a16="http://schemas.microsoft.com/office/drawing/2014/main" id="{725992C6-C583-5422-FF6B-FEB0C989B50F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9372107" y="4831588"/>
            <a:ext cx="376269" cy="376269"/>
          </a:xfrm>
          <a:prstGeom prst="rect">
            <a:avLst/>
          </a:prstGeom>
        </p:spPr>
      </p:pic>
      <p:sp>
        <p:nvSpPr>
          <p:cNvPr id="10" name="副標題 2">
            <a:extLst>
              <a:ext uri="{FF2B5EF4-FFF2-40B4-BE49-F238E27FC236}">
                <a16:creationId xmlns:a16="http://schemas.microsoft.com/office/drawing/2014/main" id="{BD150E7A-2BB8-0F5F-17B1-CB1AAE5C5F63}"/>
              </a:ext>
            </a:extLst>
          </p:cNvPr>
          <p:cNvSpPr txBox="1">
            <a:spLocks/>
          </p:cNvSpPr>
          <p:nvPr/>
        </p:nvSpPr>
        <p:spPr>
          <a:xfrm>
            <a:off x="5283845" y="5388797"/>
            <a:ext cx="6765966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TW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*</a:t>
            </a:r>
            <a:r>
              <a:rPr kumimoji="0" lang="zh-TW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如遇天災或不可抗力之因素導致無法開課，本會將另行安排日期並重新公告與通知</a:t>
            </a:r>
            <a:r>
              <a:rPr kumimoji="0" lang="en-US" altLang="zh-TW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*</a:t>
            </a:r>
            <a:endParaRPr kumimoji="0" lang="zh-TW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4" name="副標題 2">
            <a:extLst>
              <a:ext uri="{FF2B5EF4-FFF2-40B4-BE49-F238E27FC236}">
                <a16:creationId xmlns:a16="http://schemas.microsoft.com/office/drawing/2014/main" id="{69824228-2E5E-0CC5-42C8-21E402ED451A}"/>
              </a:ext>
            </a:extLst>
          </p:cNvPr>
          <p:cNvSpPr txBox="1">
            <a:spLocks/>
          </p:cNvSpPr>
          <p:nvPr/>
        </p:nvSpPr>
        <p:spPr>
          <a:xfrm>
            <a:off x="353930" y="1076376"/>
            <a:ext cx="11550732" cy="295656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●課程名稱：一、車輛機械使用維護與自動檢查實務</a:t>
            </a:r>
            <a:endParaRPr kumimoji="0" lang="en-US" altLang="zh-TW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TW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                       </a:t>
            </a: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二、車輛機械防災技術研發與應用</a:t>
            </a:r>
            <a:endParaRPr kumimoji="0" lang="en-US" altLang="zh-TW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●主題內容：車輛系營建機械之日常檢點、維護及保養等自動檢查實務；</a:t>
            </a:r>
            <a:endParaRPr kumimoji="0" lang="en-US" altLang="zh-TW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TW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                       </a:t>
            </a: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安全意識與防災技術之應用</a:t>
            </a:r>
            <a:r>
              <a:rPr kumimoji="0" lang="en-US" altLang="zh-TW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(</a:t>
            </a: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以挖掘機、鏟裝機為例</a:t>
            </a:r>
            <a:r>
              <a:rPr kumimoji="0" lang="en-US" altLang="zh-TW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●目的：</a:t>
            </a: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Slab Medium" panose="020F0502020204030204" pitchFamily="2" charset="0"/>
                <a:ea typeface="微軟正黑體" panose="020B0604030504040204" pitchFamily="34" charset="-120"/>
                <a:cs typeface="+mn-cs"/>
              </a:rPr>
              <a:t>強化企業對車輛機械之日常自動檢查觀念與技能，</a:t>
            </a:r>
            <a:endParaRPr kumimoji="0" lang="en-US" altLang="zh-TW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Slab Medium" panose="020F0502020204030204" pitchFamily="2" charset="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TW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Slab Medium" panose="020F0502020204030204" pitchFamily="2" charset="0"/>
                <a:ea typeface="微軟正黑體" panose="020B0604030504040204" pitchFamily="34" charset="-120"/>
                <a:cs typeface="+mn-cs"/>
              </a:rPr>
              <a:t>                </a:t>
            </a: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Slab Medium" panose="020F0502020204030204" pitchFamily="2" charset="0"/>
                <a:ea typeface="微軟正黑體" panose="020B0604030504040204" pitchFamily="34" charset="-120"/>
                <a:cs typeface="+mn-cs"/>
              </a:rPr>
              <a:t>提升整體安全管理水準，降低職災風險。</a:t>
            </a:r>
            <a:endParaRPr kumimoji="0" lang="en-US" altLang="zh-TW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Slab Medium" panose="020F0502020204030204" pitchFamily="2" charset="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●產業別：營造業</a:t>
            </a:r>
            <a:r>
              <a:rPr kumimoji="0" lang="en-US" altLang="zh-TW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(</a:t>
            </a: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為優先</a:t>
            </a:r>
            <a:r>
              <a:rPr kumimoji="0" lang="en-US" altLang="zh-TW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●對象：事業單位維護保養人員、現場操作人員等</a:t>
            </a:r>
            <a:r>
              <a:rPr kumimoji="0" lang="en-US" altLang="zh-TW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(</a:t>
            </a: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優先招生對象</a:t>
            </a:r>
            <a:r>
              <a:rPr kumimoji="0" lang="en-US" altLang="zh-TW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)</a:t>
            </a: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；</a:t>
            </a:r>
            <a:endParaRPr kumimoji="0" lang="en-US" altLang="zh-TW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TW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               </a:t>
            </a: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如具公務人員身份者可登錄終生學習時數</a:t>
            </a:r>
            <a:endParaRPr kumimoji="0" lang="en-US" altLang="zh-TW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pic>
        <p:nvPicPr>
          <p:cNvPr id="5" name="圖片 4" descr="一張含有 運輸, 挖土機, 建造裝備, 車輛 的圖片&#10;&#10;AI 產生的內容可能不正確。">
            <a:extLst>
              <a:ext uri="{FF2B5EF4-FFF2-40B4-BE49-F238E27FC236}">
                <a16:creationId xmlns:a16="http://schemas.microsoft.com/office/drawing/2014/main" id="{9DC05BE4-6326-0543-B51B-B5C6FDCBF887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9961" b="89844" l="4395" r="92383">
                        <a14:foregroundMark x1="8789" y1="80176" x2="8789" y2="80176"/>
                        <a14:foregroundMark x1="7813" y1="87402" x2="7813" y2="87402"/>
                        <a14:foregroundMark x1="4492" y1="86816" x2="4492" y2="86816"/>
                        <a14:foregroundMark x1="91211" y1="76758" x2="91211" y2="76758"/>
                        <a14:foregroundMark x1="92383" y1="59961" x2="92383" y2="59961"/>
                      </a14:backgroundRemoval>
                    </a14:imgEffect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211" y="1879119"/>
            <a:ext cx="1516218" cy="1516218"/>
          </a:xfrm>
          <a:prstGeom prst="rect">
            <a:avLst/>
          </a:prstGeom>
        </p:spPr>
      </p:pic>
      <p:pic>
        <p:nvPicPr>
          <p:cNvPr id="7" name="圖片 6" descr="一張含有 運輸, 車輛, 牽引機, 陸上交通工具 的圖片&#10;&#10;AI 產生的內容可能不正確。">
            <a:extLst>
              <a:ext uri="{FF2B5EF4-FFF2-40B4-BE49-F238E27FC236}">
                <a16:creationId xmlns:a16="http://schemas.microsoft.com/office/drawing/2014/main" id="{6F186D5F-BBCB-823D-59D1-E33069163CDF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9961" b="89941" l="6152" r="89941">
                        <a14:foregroundMark x1="10254" y1="68262" x2="6690" y2="75814"/>
                        <a14:backgroundMark x1="19824" y1="44141" x2="19824" y2="44141"/>
                        <a14:backgroundMark x1="19824" y1="44629" x2="35938" y2="27344"/>
                        <a14:backgroundMark x1="35938" y1="27344" x2="47168" y2="24609"/>
                        <a14:backgroundMark x1="47168" y1="24609" x2="65820" y2="25684"/>
                        <a14:backgroundMark x1="65820" y1="25684" x2="70605" y2="30762"/>
                        <a14:backgroundMark x1="70605" y1="30762" x2="74902" y2="40137"/>
                        <a14:backgroundMark x1="74902" y1="40137" x2="81543" y2="45703"/>
                        <a14:backgroundMark x1="81543" y1="45703" x2="82227" y2="57520"/>
                        <a14:backgroundMark x1="82227" y1="57520" x2="78906" y2="70996"/>
                        <a14:backgroundMark x1="38770" y1="44043" x2="38281" y2="43066"/>
                        <a14:backgroundMark x1="65820" y1="38086" x2="65527" y2="42676"/>
                        <a14:backgroundMark x1="32227" y1="51074" x2="32227" y2="51074"/>
                        <a14:backgroundMark x1="18164" y1="86621" x2="92480" y2="68262"/>
                        <a14:backgroundMark x1="9724" y1="78802" x2="28027" y2="84277"/>
                        <a14:backgroundMark x1="28027" y1="84277" x2="36230" y2="81934"/>
                        <a14:backgroundMark x1="36230" y1="81934" x2="37012" y2="81445"/>
                        <a14:backgroundMark x1="3613" y1="76758" x2="9863" y2="79102"/>
                        <a14:backgroundMark x1="12988" y1="51563" x2="30078" y2="42969"/>
                        <a14:backgroundMark x1="30078" y1="42969" x2="37402" y2="32715"/>
                        <a14:backgroundMark x1="37402" y1="32715" x2="44629" y2="29297"/>
                        <a14:backgroundMark x1="44629" y1="29297" x2="56445" y2="29004"/>
                        <a14:backgroundMark x1="56445" y1="29004" x2="66113" y2="29102"/>
                        <a14:backgroundMark x1="66113" y1="29102" x2="74219" y2="35840"/>
                        <a14:backgroundMark x1="74219" y1="35840" x2="84473" y2="50977"/>
                        <a14:backgroundMark x1="84473" y1="50977" x2="91211" y2="35254"/>
                        <a14:backgroundMark x1="91211" y1="35254" x2="77246" y2="16797"/>
                        <a14:backgroundMark x1="77246" y1="16797" x2="33398" y2="12695"/>
                        <a14:backgroundMark x1="33398" y1="12695" x2="17871" y2="20801"/>
                        <a14:backgroundMark x1="17871" y1="20801" x2="9277" y2="34277"/>
                        <a14:backgroundMark x1="9277" y1="34277" x2="7520" y2="45605"/>
                        <a14:backgroundMark x1="7520" y1="45605" x2="11914" y2="51074"/>
                      </a14:backgroundRemoval>
                    </a14:imgEffect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054813" y="2256063"/>
            <a:ext cx="1945498" cy="1945498"/>
          </a:xfrm>
          <a:prstGeom prst="rect">
            <a:avLst/>
          </a:prstGeom>
        </p:spPr>
      </p:pic>
      <p:sp>
        <p:nvSpPr>
          <p:cNvPr id="8" name="副標題 2">
            <a:extLst>
              <a:ext uri="{FF2B5EF4-FFF2-40B4-BE49-F238E27FC236}">
                <a16:creationId xmlns:a16="http://schemas.microsoft.com/office/drawing/2014/main" id="{53645F02-2033-D6DF-7580-8CBCAD5D53DF}"/>
              </a:ext>
            </a:extLst>
          </p:cNvPr>
          <p:cNvSpPr txBox="1">
            <a:spLocks/>
          </p:cNvSpPr>
          <p:nvPr/>
        </p:nvSpPr>
        <p:spPr>
          <a:xfrm>
            <a:off x="9978579" y="1591337"/>
            <a:ext cx="2288567" cy="24856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TW" sz="18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*</a:t>
            </a:r>
            <a:r>
              <a:rPr kumimoji="0" lang="zh-TW" altLang="en-US" sz="18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名額有限 額滿為止</a:t>
            </a:r>
            <a:r>
              <a:rPr kumimoji="0" lang="en-US" altLang="zh-TW" sz="18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*</a:t>
            </a:r>
            <a:endParaRPr kumimoji="0" lang="zh-TW" altLang="en-US" sz="1800" b="1" i="0" u="sng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23" name="爆炸: 八角 22">
            <a:extLst>
              <a:ext uri="{FF2B5EF4-FFF2-40B4-BE49-F238E27FC236}">
                <a16:creationId xmlns:a16="http://schemas.microsoft.com/office/drawing/2014/main" id="{A9E3E5A2-B3A0-D4A1-7779-1B22739171A7}"/>
              </a:ext>
            </a:extLst>
          </p:cNvPr>
          <p:cNvSpPr/>
          <p:nvPr/>
        </p:nvSpPr>
        <p:spPr>
          <a:xfrm rot="445979">
            <a:off x="9553832" y="523660"/>
            <a:ext cx="2655220" cy="1155366"/>
          </a:xfrm>
          <a:prstGeom prst="irregularSeal1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 panose="020B0603020202020204"/>
                <a:ea typeface="微軟正黑體" panose="020B0604030504040204" pitchFamily="34" charset="-120"/>
                <a:cs typeface="+mn-cs"/>
              </a:rPr>
              <a:t>免費課程</a:t>
            </a:r>
          </a:p>
        </p:txBody>
      </p:sp>
      <p:pic>
        <p:nvPicPr>
          <p:cNvPr id="12" name="圖片 11">
            <a:extLst>
              <a:ext uri="{FF2B5EF4-FFF2-40B4-BE49-F238E27FC236}">
                <a16:creationId xmlns:a16="http://schemas.microsoft.com/office/drawing/2014/main" id="{2FE30BF0-8374-A67B-AAA7-64678BA86964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33791" y="4560464"/>
            <a:ext cx="895302" cy="895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893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6B9514-6DF3-A666-D7BA-246C3C138A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 descr="一張含有 文字 的圖片&#10;&#10;自動產生的描述">
            <a:extLst>
              <a:ext uri="{FF2B5EF4-FFF2-40B4-BE49-F238E27FC236}">
                <a16:creationId xmlns:a16="http://schemas.microsoft.com/office/drawing/2014/main" id="{98774890-3B48-16F2-9A83-EDE53260F5D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152"/>
          <a:stretch/>
        </p:blipFill>
        <p:spPr bwMode="auto">
          <a:xfrm>
            <a:off x="1510579" y="6384485"/>
            <a:ext cx="532243" cy="482738"/>
          </a:xfrm>
          <a:prstGeom prst="rect">
            <a:avLst/>
          </a:prstGeom>
          <a:noFill/>
        </p:spPr>
      </p:pic>
      <p:pic>
        <p:nvPicPr>
          <p:cNvPr id="16" name="Picture 8" descr="C:\Users\cwj\Desktop\協會logo2.jpg.tif">
            <a:extLst>
              <a:ext uri="{FF2B5EF4-FFF2-40B4-BE49-F238E27FC236}">
                <a16:creationId xmlns:a16="http://schemas.microsoft.com/office/drawing/2014/main" id="{87D2B5DC-E5BA-7F50-9B56-0CB50EEF71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8911" y1="42574" x2="30033" y2="10891"/>
                        <a14:foregroundMark x1="5941" y1="42574" x2="18812" y2="16172"/>
                        <a14:foregroundMark x1="49835" y1="7921" x2="64026" y2="7261"/>
                        <a14:foregroundMark x1="41584" y1="7921" x2="50495" y2="12541"/>
                        <a14:foregroundMark x1="43564" y1="8581" x2="52145" y2="4290"/>
                        <a14:foregroundMark x1="33003" y1="32013" x2="65017" y2="61716"/>
                        <a14:foregroundMark x1="69307" y1="35314" x2="69307" y2="35314"/>
                        <a14:foregroundMark x1="62706" y1="41914" x2="66337" y2="61716"/>
                        <a14:foregroundMark x1="70297" y1="41914" x2="58086" y2="43564"/>
                        <a14:foregroundMark x1="67987" y1="35314" x2="56436" y2="38284"/>
                        <a14:foregroundMark x1="62706" y1="35974" x2="63366" y2="28383"/>
                        <a14:foregroundMark x1="36304" y1="39604" x2="36304" y2="39604"/>
                        <a14:foregroundMark x1="39274" y1="27723" x2="36304" y2="38284"/>
                        <a14:foregroundMark x1="33993" y1="41254" x2="24092" y2="41914"/>
                        <a14:foregroundMark x1="23432" y1="44224" x2="32343" y2="47855"/>
                        <a14:foregroundMark x1="32343" y1="44224" x2="44554" y2="47195"/>
                        <a14:foregroundMark x1="36304" y1="54125" x2="33993" y2="63036"/>
                        <a14:foregroundMark x1="35314" y1="65347" x2="42244" y2="62376"/>
                        <a14:foregroundMark x1="55776" y1="63036" x2="66997" y2="57756"/>
                        <a14:foregroundMark x1="54125" y1="26733" x2="54125" y2="26733"/>
                        <a14:foregroundMark x1="50495" y1="26733" x2="51155" y2="19142"/>
                        <a14:foregroundMark x1="47525" y1="25413" x2="48845" y2="30693"/>
                        <a14:foregroundMark x1="28713" y1="86469" x2="48845" y2="90429"/>
                        <a14:foregroundMark x1="46865" y1="90429" x2="54125" y2="92739"/>
                        <a14:foregroundMark x1="57426" y1="95710" x2="57426" y2="95710"/>
                        <a14:foregroundMark x1="70297" y1="91749" x2="70297" y2="91749"/>
                        <a14:foregroundMark x1="88449" y1="77558" x2="88449" y2="77558"/>
                        <a14:foregroundMark x1="86799" y1="33663" x2="86799" y2="336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83" y="6350705"/>
            <a:ext cx="512162" cy="511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副標題 2">
            <a:extLst>
              <a:ext uri="{FF2B5EF4-FFF2-40B4-BE49-F238E27FC236}">
                <a16:creationId xmlns:a16="http://schemas.microsoft.com/office/drawing/2014/main" id="{573BF9FD-80E8-087C-C9A4-CBACC5537FF5}"/>
              </a:ext>
            </a:extLst>
          </p:cNvPr>
          <p:cNvSpPr txBox="1">
            <a:spLocks/>
          </p:cNvSpPr>
          <p:nvPr/>
        </p:nvSpPr>
        <p:spPr>
          <a:xfrm>
            <a:off x="7855192" y="6404113"/>
            <a:ext cx="4366475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社團法人中華民國工業安全衛生協會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BB1835E8-5421-4B9A-3A33-98E1F500525F}"/>
              </a:ext>
            </a:extLst>
          </p:cNvPr>
          <p:cNvSpPr txBox="1">
            <a:spLocks/>
          </p:cNvSpPr>
          <p:nvPr/>
        </p:nvSpPr>
        <p:spPr>
          <a:xfrm>
            <a:off x="213360" y="6404113"/>
            <a:ext cx="1416762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主辦單位：</a:t>
            </a:r>
          </a:p>
        </p:txBody>
      </p:sp>
      <p:sp>
        <p:nvSpPr>
          <p:cNvPr id="11" name="副標題 2">
            <a:extLst>
              <a:ext uri="{FF2B5EF4-FFF2-40B4-BE49-F238E27FC236}">
                <a16:creationId xmlns:a16="http://schemas.microsoft.com/office/drawing/2014/main" id="{9DD17B51-6EC7-934B-1240-C00F9A398F13}"/>
              </a:ext>
            </a:extLst>
          </p:cNvPr>
          <p:cNvSpPr txBox="1">
            <a:spLocks/>
          </p:cNvSpPr>
          <p:nvPr/>
        </p:nvSpPr>
        <p:spPr>
          <a:xfrm>
            <a:off x="6025730" y="6404113"/>
            <a:ext cx="1416762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執行單位：</a:t>
            </a:r>
          </a:p>
        </p:txBody>
      </p:sp>
      <p:sp>
        <p:nvSpPr>
          <p:cNvPr id="14" name="副標題 2">
            <a:extLst>
              <a:ext uri="{FF2B5EF4-FFF2-40B4-BE49-F238E27FC236}">
                <a16:creationId xmlns:a16="http://schemas.microsoft.com/office/drawing/2014/main" id="{282B9EFD-BB03-660D-8A6F-C5EEDC761EF0}"/>
              </a:ext>
            </a:extLst>
          </p:cNvPr>
          <p:cNvSpPr txBox="1">
            <a:spLocks/>
          </p:cNvSpPr>
          <p:nvPr/>
        </p:nvSpPr>
        <p:spPr>
          <a:xfrm>
            <a:off x="324925" y="1157996"/>
            <a:ext cx="11550732" cy="295656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●課程名稱：一、車輛機械使用維護與自動檢查實務</a:t>
            </a:r>
            <a:endParaRPr kumimoji="0" lang="en-US" altLang="zh-TW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TW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                       </a:t>
            </a: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二、車輛機械防災技術研發與應用</a:t>
            </a:r>
            <a:endParaRPr kumimoji="0" lang="en-US" altLang="zh-TW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●主題內容：車輛系營建機械之日常檢點、維護及保養等自動檢查實務；</a:t>
            </a:r>
            <a:endParaRPr kumimoji="0" lang="en-US" altLang="zh-TW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TW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                       </a:t>
            </a: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安全意識與防災技術之應用</a:t>
            </a:r>
            <a:r>
              <a:rPr kumimoji="0" lang="en-US" altLang="zh-TW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(</a:t>
            </a: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以挖掘機、鏟裝機為例</a:t>
            </a:r>
            <a:r>
              <a:rPr kumimoji="0" lang="en-US" altLang="zh-TW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●目的：</a:t>
            </a:r>
            <a:r>
              <a:rPr kumimoji="0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Slab Medium" panose="020F0502020204030204" pitchFamily="2" charset="0"/>
                <a:ea typeface="微軟正黑體" panose="020B0604030504040204" pitchFamily="34" charset="-120"/>
                <a:cs typeface="+mn-cs"/>
              </a:rPr>
              <a:t>強化企業對車輛機械之日常自動檢查觀念與技能，</a:t>
            </a:r>
            <a:endParaRPr kumimoji="0" lang="en-US" altLang="zh-TW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Slab Medium" panose="020F0502020204030204" pitchFamily="2" charset="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TW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Slab Medium" panose="020F0502020204030204" pitchFamily="2" charset="0"/>
                <a:ea typeface="微軟正黑體" panose="020B0604030504040204" pitchFamily="34" charset="-120"/>
                <a:cs typeface="+mn-cs"/>
              </a:rPr>
              <a:t>               </a:t>
            </a:r>
            <a:r>
              <a:rPr kumimoji="0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Slab Medium" panose="020F0502020204030204" pitchFamily="2" charset="0"/>
                <a:ea typeface="微軟正黑體" panose="020B0604030504040204" pitchFamily="34" charset="-120"/>
                <a:cs typeface="+mn-cs"/>
              </a:rPr>
              <a:t>提升整體安全管理水準，降低職災風險。</a:t>
            </a:r>
            <a:endParaRPr kumimoji="0" lang="en-US" altLang="zh-TW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Slab Medium" panose="020F0502020204030204" pitchFamily="2" charset="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●產業別：營造業</a:t>
            </a:r>
            <a:r>
              <a:rPr kumimoji="0" lang="en-US" altLang="zh-TW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(</a:t>
            </a: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為優先</a:t>
            </a:r>
            <a:r>
              <a:rPr kumimoji="0" lang="en-US" altLang="zh-TW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●對象：事業單位維護保養人員、現場操作人員等</a:t>
            </a:r>
            <a:r>
              <a:rPr kumimoji="0" lang="en-US" altLang="zh-TW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(</a:t>
            </a: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優先招生對象</a:t>
            </a:r>
            <a:r>
              <a:rPr kumimoji="0" lang="en-US" altLang="zh-TW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)</a:t>
            </a: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；</a:t>
            </a:r>
            <a:endParaRPr kumimoji="0" lang="en-US" altLang="zh-TW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TW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               </a:t>
            </a: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如具公務人員身份者可登錄終生學習時數</a:t>
            </a:r>
            <a:endParaRPr kumimoji="0" lang="en-US" altLang="zh-TW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15" name="副標題 2">
            <a:extLst>
              <a:ext uri="{FF2B5EF4-FFF2-40B4-BE49-F238E27FC236}">
                <a16:creationId xmlns:a16="http://schemas.microsoft.com/office/drawing/2014/main" id="{C6E4732B-056D-E07C-5192-3A5EB026D46B}"/>
              </a:ext>
            </a:extLst>
          </p:cNvPr>
          <p:cNvSpPr txBox="1">
            <a:spLocks/>
          </p:cNvSpPr>
          <p:nvPr/>
        </p:nvSpPr>
        <p:spPr>
          <a:xfrm>
            <a:off x="0" y="263771"/>
            <a:ext cx="12162332" cy="690916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TW" sz="3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114</a:t>
            </a:r>
            <a:r>
              <a:rPr kumimoji="0" lang="zh-TW" altLang="en-US" sz="3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年產業用車輛機械自動檢查實務及技研發教育訓練</a:t>
            </a:r>
            <a:endParaRPr kumimoji="0" lang="en-US" altLang="zh-TW" sz="3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TW" sz="3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-</a:t>
            </a:r>
            <a:r>
              <a:rPr kumimoji="0" lang="zh-TW" alt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高雄職訓中心</a:t>
            </a:r>
            <a:r>
              <a:rPr kumimoji="0" lang="en-US" altLang="zh-TW" sz="3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-</a:t>
            </a:r>
            <a:endParaRPr kumimoji="0" lang="zh-TW" altLang="en-US" sz="3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27" name="副標題 2">
            <a:extLst>
              <a:ext uri="{FF2B5EF4-FFF2-40B4-BE49-F238E27FC236}">
                <a16:creationId xmlns:a16="http://schemas.microsoft.com/office/drawing/2014/main" id="{CA65C54B-5531-8A72-FB40-016FAC8F4453}"/>
              </a:ext>
            </a:extLst>
          </p:cNvPr>
          <p:cNvSpPr txBox="1">
            <a:spLocks/>
          </p:cNvSpPr>
          <p:nvPr/>
        </p:nvSpPr>
        <p:spPr>
          <a:xfrm>
            <a:off x="1942885" y="6404113"/>
            <a:ext cx="4366475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財團法人職業災害預防及重建中心</a:t>
            </a:r>
          </a:p>
        </p:txBody>
      </p:sp>
      <p:graphicFrame>
        <p:nvGraphicFramePr>
          <p:cNvPr id="2" name="表格 1">
            <a:extLst>
              <a:ext uri="{FF2B5EF4-FFF2-40B4-BE49-F238E27FC236}">
                <a16:creationId xmlns:a16="http://schemas.microsoft.com/office/drawing/2014/main" id="{10B6FC9D-6023-BD11-6F08-CBC14ED6125B}"/>
              </a:ext>
            </a:extLst>
          </p:cNvPr>
          <p:cNvGraphicFramePr>
            <a:graphicFrameLocks noGrp="1"/>
          </p:cNvGraphicFramePr>
          <p:nvPr/>
        </p:nvGraphicFramePr>
        <p:xfrm>
          <a:off x="213360" y="4099694"/>
          <a:ext cx="11765280" cy="14209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7069">
                  <a:extLst>
                    <a:ext uri="{9D8B030D-6E8A-4147-A177-3AD203B41FA5}">
                      <a16:colId xmlns:a16="http://schemas.microsoft.com/office/drawing/2014/main" val="1232056173"/>
                    </a:ext>
                  </a:extLst>
                </a:gridCol>
                <a:gridCol w="1567214">
                  <a:extLst>
                    <a:ext uri="{9D8B030D-6E8A-4147-A177-3AD203B41FA5}">
                      <a16:colId xmlns:a16="http://schemas.microsoft.com/office/drawing/2014/main" val="3177158767"/>
                    </a:ext>
                  </a:extLst>
                </a:gridCol>
                <a:gridCol w="4860350">
                  <a:extLst>
                    <a:ext uri="{9D8B030D-6E8A-4147-A177-3AD203B41FA5}">
                      <a16:colId xmlns:a16="http://schemas.microsoft.com/office/drawing/2014/main" val="992260215"/>
                    </a:ext>
                  </a:extLst>
                </a:gridCol>
                <a:gridCol w="2896884">
                  <a:extLst>
                    <a:ext uri="{9D8B030D-6E8A-4147-A177-3AD203B41FA5}">
                      <a16:colId xmlns:a16="http://schemas.microsoft.com/office/drawing/2014/main" val="3303974975"/>
                    </a:ext>
                  </a:extLst>
                </a:gridCol>
                <a:gridCol w="1713763">
                  <a:extLst>
                    <a:ext uri="{9D8B030D-6E8A-4147-A177-3AD203B41FA5}">
                      <a16:colId xmlns:a16="http://schemas.microsoft.com/office/drawing/2014/main" val="165078166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+mj-ea"/>
                          <a:ea typeface="+mj-ea"/>
                        </a:rPr>
                        <a:t>日期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+mj-ea"/>
                          <a:ea typeface="+mj-ea"/>
                        </a:rPr>
                        <a:t>時間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+mj-ea"/>
                          <a:ea typeface="+mj-ea"/>
                        </a:rPr>
                        <a:t>可登入時數課程</a:t>
                      </a:r>
                      <a:endParaRPr lang="en-US" altLang="zh-TW" dirty="0">
                        <a:latin typeface="+mj-ea"/>
                        <a:ea typeface="+mj-ea"/>
                      </a:endParaRPr>
                    </a:p>
                    <a:p>
                      <a:pPr algn="ctr"/>
                      <a:r>
                        <a:rPr lang="en-US" altLang="zh-TW" sz="1200" dirty="0">
                          <a:latin typeface="+mj-ea"/>
                          <a:ea typeface="+mj-ea"/>
                        </a:rPr>
                        <a:t>(</a:t>
                      </a:r>
                      <a:r>
                        <a:rPr lang="zh-TW" altLang="en-US" sz="1200" dirty="0">
                          <a:latin typeface="+mj-ea"/>
                          <a:ea typeface="+mj-ea"/>
                        </a:rPr>
                        <a:t>欲登錄在職回訓時數者，請於報名時提供原結業證書或資格證明文件</a:t>
                      </a:r>
                      <a:r>
                        <a:rPr lang="en-US" altLang="zh-TW" sz="1200" dirty="0">
                          <a:latin typeface="+mj-ea"/>
                          <a:ea typeface="+mj-ea"/>
                        </a:rPr>
                        <a:t>)</a:t>
                      </a:r>
                      <a:endParaRPr lang="zh-TW" altLang="en-US" sz="1200" dirty="0">
                        <a:latin typeface="+mj-ea"/>
                        <a:ea typeface="+mj-ea"/>
                      </a:endParaRP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+mj-ea"/>
                          <a:ea typeface="+mj-ea"/>
                        </a:rPr>
                        <a:t>報名網址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+mj-ea"/>
                          <a:ea typeface="+mj-ea"/>
                        </a:rPr>
                        <a:t>報名</a:t>
                      </a:r>
                      <a:r>
                        <a:rPr lang="en-US" altLang="zh-TW" dirty="0">
                          <a:latin typeface="+mj-ea"/>
                          <a:ea typeface="+mj-ea"/>
                        </a:rPr>
                        <a:t>QR Code</a:t>
                      </a:r>
                      <a:endParaRPr lang="zh-TW" altLang="en-US" dirty="0">
                        <a:latin typeface="+mj-ea"/>
                        <a:ea typeface="+mj-ea"/>
                      </a:endParaRP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2016857"/>
                  </a:ext>
                </a:extLst>
              </a:tr>
              <a:tr h="872312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+mj-lt"/>
                          <a:ea typeface="+mj-ea"/>
                        </a:rPr>
                        <a:t>8/20</a:t>
                      </a:r>
                    </a:p>
                    <a:p>
                      <a:pPr algn="ctr"/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+mj-lt"/>
                          <a:ea typeface="+mj-ea"/>
                        </a:rPr>
                        <a:t>(</a:t>
                      </a:r>
                      <a:r>
                        <a:rPr lang="zh-TW" altLang="en-US" b="1" dirty="0">
                          <a:solidFill>
                            <a:srgbClr val="0000CC"/>
                          </a:solidFill>
                          <a:latin typeface="+mj-lt"/>
                          <a:ea typeface="+mj-ea"/>
                        </a:rPr>
                        <a:t>三</a:t>
                      </a:r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+mj-lt"/>
                          <a:ea typeface="+mj-ea"/>
                        </a:rPr>
                        <a:t>)</a:t>
                      </a:r>
                      <a:endParaRPr lang="zh-TW" altLang="en-US" b="1" dirty="0">
                        <a:solidFill>
                          <a:srgbClr val="0000CC"/>
                        </a:solidFill>
                        <a:latin typeface="+mj-lt"/>
                        <a:ea typeface="+mj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+mj-lt"/>
                          <a:ea typeface="+mj-ea"/>
                        </a:rPr>
                        <a:t>09:00-16:00</a:t>
                      </a:r>
                      <a:br>
                        <a:rPr lang="en-US" altLang="zh-TW" b="1" dirty="0">
                          <a:solidFill>
                            <a:srgbClr val="0000CC"/>
                          </a:solidFill>
                          <a:latin typeface="+mj-lt"/>
                          <a:ea typeface="+mj-ea"/>
                        </a:rPr>
                      </a:br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+mj-lt"/>
                          <a:ea typeface="+mj-ea"/>
                        </a:rPr>
                        <a:t>(6</a:t>
                      </a:r>
                      <a:r>
                        <a:rPr lang="zh-TW" altLang="en-US" b="1" dirty="0">
                          <a:solidFill>
                            <a:srgbClr val="0000CC"/>
                          </a:solidFill>
                          <a:latin typeface="+mj-lt"/>
                          <a:ea typeface="+mj-ea"/>
                        </a:rPr>
                        <a:t>小時</a:t>
                      </a:r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+mj-lt"/>
                          <a:ea typeface="+mj-ea"/>
                        </a:rPr>
                        <a:t>)</a:t>
                      </a:r>
                      <a:endParaRPr lang="zh-TW" altLang="en-US" b="1" dirty="0">
                        <a:solidFill>
                          <a:srgbClr val="0000CC"/>
                        </a:solidFill>
                        <a:latin typeface="+mj-lt"/>
                        <a:ea typeface="+mj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1" kern="1200" dirty="0">
                          <a:solidFill>
                            <a:srgbClr val="0000CC"/>
                          </a:solidFill>
                          <a:latin typeface="+mj-ea"/>
                          <a:ea typeface="+mn-ea"/>
                          <a:cs typeface="+mn-cs"/>
                        </a:rPr>
                        <a:t>營造業業務主管回訓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700" b="1" i="0" u="none" strike="noStrike" kern="1200" dirty="0">
                          <a:solidFill>
                            <a:srgbClr val="0000CC"/>
                          </a:solidFill>
                          <a:latin typeface="+mn-lt"/>
                          <a:ea typeface="+mn-ea"/>
                          <a:cs typeface="+mn-cs"/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https://isha.org.tw/eiV6cb</a:t>
                      </a:r>
                      <a:endParaRPr lang="zh-TW" altLang="en-US" sz="1700" b="1" dirty="0">
                        <a:solidFill>
                          <a:srgbClr val="0000CC"/>
                        </a:solidFill>
                        <a:latin typeface="+mj-lt"/>
                        <a:ea typeface="+mj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rgbClr val="0000CC"/>
                        </a:solidFill>
                        <a:latin typeface="+mj-ea"/>
                        <a:ea typeface="+mj-ea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51188941"/>
                  </a:ext>
                </a:extLst>
              </a:tr>
            </a:tbl>
          </a:graphicData>
        </a:graphic>
      </p:graphicFrame>
      <p:sp>
        <p:nvSpPr>
          <p:cNvPr id="10" name="副標題 2">
            <a:extLst>
              <a:ext uri="{FF2B5EF4-FFF2-40B4-BE49-F238E27FC236}">
                <a16:creationId xmlns:a16="http://schemas.microsoft.com/office/drawing/2014/main" id="{92827490-BB1F-3053-06BD-D5CEC3132707}"/>
              </a:ext>
            </a:extLst>
          </p:cNvPr>
          <p:cNvSpPr txBox="1">
            <a:spLocks/>
          </p:cNvSpPr>
          <p:nvPr/>
        </p:nvSpPr>
        <p:spPr>
          <a:xfrm>
            <a:off x="5310997" y="5406923"/>
            <a:ext cx="6765966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TW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*</a:t>
            </a:r>
            <a:r>
              <a:rPr kumimoji="0" lang="zh-TW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如遇天災或不可抗力之因素導致無法開課，本會將另行安排日期並重新公告與通知</a:t>
            </a:r>
            <a:r>
              <a:rPr kumimoji="0" lang="en-US" altLang="zh-TW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*</a:t>
            </a:r>
            <a:endParaRPr kumimoji="0" lang="zh-TW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23" name="副標題 2">
            <a:extLst>
              <a:ext uri="{FF2B5EF4-FFF2-40B4-BE49-F238E27FC236}">
                <a16:creationId xmlns:a16="http://schemas.microsoft.com/office/drawing/2014/main" id="{B9168348-89AC-BC89-6860-1AD36D67CFCC}"/>
              </a:ext>
            </a:extLst>
          </p:cNvPr>
          <p:cNvSpPr txBox="1">
            <a:spLocks/>
          </p:cNvSpPr>
          <p:nvPr/>
        </p:nvSpPr>
        <p:spPr>
          <a:xfrm>
            <a:off x="29668" y="5592105"/>
            <a:ext cx="12162332" cy="860207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         上課地點：高雄市新興區中正三路</a:t>
            </a: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88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號</a:t>
            </a: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4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樓之</a:t>
            </a: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1              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聯絡電話：</a:t>
            </a: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Wingdings" panose="05000000000000000000" pitchFamily="2" charset="2"/>
              </a:rPr>
              <a:t> (07)311-7311</a:t>
            </a:r>
          </a:p>
          <a:p>
            <a:pPr marL="0" marR="0" lvl="0" indent="0" algn="l" defTabSz="893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Wingdings" panose="05000000000000000000" pitchFamily="2" charset="2"/>
              </a:rPr>
              <a:t>          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承辦人：徐小姐、黃先生</a:t>
            </a: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                                                  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聯絡信箱：</a:t>
            </a: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</a:rPr>
              <a:t>mary@mail.isha.org.tw</a:t>
            </a:r>
          </a:p>
        </p:txBody>
      </p:sp>
      <p:pic>
        <p:nvPicPr>
          <p:cNvPr id="25" name="圖形 24" descr="有圖釘的地圖 以實心填滿">
            <a:extLst>
              <a:ext uri="{FF2B5EF4-FFF2-40B4-BE49-F238E27FC236}">
                <a16:creationId xmlns:a16="http://schemas.microsoft.com/office/drawing/2014/main" id="{7885AAB4-0781-4F82-C5AF-C436CF19178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24925" y="5631728"/>
            <a:ext cx="360000" cy="360000"/>
          </a:xfrm>
          <a:prstGeom prst="rect">
            <a:avLst/>
          </a:prstGeom>
        </p:spPr>
      </p:pic>
      <p:pic>
        <p:nvPicPr>
          <p:cNvPr id="28" name="圖形 27" descr="電話 以實心填滿">
            <a:extLst>
              <a:ext uri="{FF2B5EF4-FFF2-40B4-BE49-F238E27FC236}">
                <a16:creationId xmlns:a16="http://schemas.microsoft.com/office/drawing/2014/main" id="{FC2E2D4F-19BB-C5FF-516C-185CFE9E00D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364160" y="5662683"/>
            <a:ext cx="360000" cy="360000"/>
          </a:xfrm>
          <a:prstGeom prst="rect">
            <a:avLst/>
          </a:prstGeom>
        </p:spPr>
      </p:pic>
      <p:pic>
        <p:nvPicPr>
          <p:cNvPr id="29" name="圖形 28" descr="客服中心 以實心填滿">
            <a:extLst>
              <a:ext uri="{FF2B5EF4-FFF2-40B4-BE49-F238E27FC236}">
                <a16:creationId xmlns:a16="http://schemas.microsoft.com/office/drawing/2014/main" id="{D90EA014-E2C2-E01B-787B-CEF28AA6B939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24925" y="5945621"/>
            <a:ext cx="360000" cy="360000"/>
          </a:xfrm>
          <a:prstGeom prst="rect">
            <a:avLst/>
          </a:prstGeom>
        </p:spPr>
      </p:pic>
      <p:pic>
        <p:nvPicPr>
          <p:cNvPr id="32" name="圖形 31" descr="信箱 以實心填滿">
            <a:extLst>
              <a:ext uri="{FF2B5EF4-FFF2-40B4-BE49-F238E27FC236}">
                <a16:creationId xmlns:a16="http://schemas.microsoft.com/office/drawing/2014/main" id="{259669C0-F255-57BE-350E-FEBB303120A6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6364160" y="6022208"/>
            <a:ext cx="360000" cy="360000"/>
          </a:xfrm>
          <a:prstGeom prst="rect">
            <a:avLst/>
          </a:prstGeom>
        </p:spPr>
      </p:pic>
      <p:pic>
        <p:nvPicPr>
          <p:cNvPr id="12" name="圖片 11" descr="一張含有 運輸, 挖土機, 建造裝備, 車輛 的圖片&#10;&#10;AI 產生的內容可能不正確。">
            <a:extLst>
              <a:ext uri="{FF2B5EF4-FFF2-40B4-BE49-F238E27FC236}">
                <a16:creationId xmlns:a16="http://schemas.microsoft.com/office/drawing/2014/main" id="{98E7BC57-E014-0B6F-423D-1E98B9EC57A7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9961" b="89844" l="4395" r="92383">
                        <a14:foregroundMark x1="8789" y1="80176" x2="8789" y2="80176"/>
                        <a14:foregroundMark x1="7813" y1="87402" x2="7813" y2="87402"/>
                        <a14:foregroundMark x1="4492" y1="86816" x2="4492" y2="86816"/>
                        <a14:foregroundMark x1="91211" y1="76758" x2="91211" y2="76758"/>
                        <a14:foregroundMark x1="92383" y1="59961" x2="92383" y2="59961"/>
                      </a14:backgroundRemoval>
                    </a14:imgEffect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211" y="1879119"/>
            <a:ext cx="1516218" cy="1516218"/>
          </a:xfrm>
          <a:prstGeom prst="rect">
            <a:avLst/>
          </a:prstGeom>
        </p:spPr>
      </p:pic>
      <p:pic>
        <p:nvPicPr>
          <p:cNvPr id="13" name="圖片 12" descr="一張含有 運輸, 車輛, 牽引機, 陸上交通工具 的圖片&#10;&#10;AI 產生的內容可能不正確。">
            <a:extLst>
              <a:ext uri="{FF2B5EF4-FFF2-40B4-BE49-F238E27FC236}">
                <a16:creationId xmlns:a16="http://schemas.microsoft.com/office/drawing/2014/main" id="{214144BB-8E51-31AD-9B3C-1AF58661921C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9961" b="89941" l="6152" r="89941">
                        <a14:foregroundMark x1="10254" y1="68262" x2="6690" y2="75814"/>
                        <a14:backgroundMark x1="19824" y1="44141" x2="19824" y2="44141"/>
                        <a14:backgroundMark x1="19824" y1="44629" x2="35938" y2="27344"/>
                        <a14:backgroundMark x1="35938" y1="27344" x2="47168" y2="24609"/>
                        <a14:backgroundMark x1="47168" y1="24609" x2="65820" y2="25684"/>
                        <a14:backgroundMark x1="65820" y1="25684" x2="70605" y2="30762"/>
                        <a14:backgroundMark x1="70605" y1="30762" x2="74902" y2="40137"/>
                        <a14:backgroundMark x1="74902" y1="40137" x2="81543" y2="45703"/>
                        <a14:backgroundMark x1="81543" y1="45703" x2="82227" y2="57520"/>
                        <a14:backgroundMark x1="82227" y1="57520" x2="78906" y2="70996"/>
                        <a14:backgroundMark x1="38770" y1="44043" x2="38281" y2="43066"/>
                        <a14:backgroundMark x1="65820" y1="38086" x2="65527" y2="42676"/>
                        <a14:backgroundMark x1="32227" y1="51074" x2="32227" y2="51074"/>
                        <a14:backgroundMark x1="18164" y1="86621" x2="92480" y2="68262"/>
                        <a14:backgroundMark x1="9724" y1="78802" x2="28027" y2="84277"/>
                        <a14:backgroundMark x1="28027" y1="84277" x2="36230" y2="81934"/>
                        <a14:backgroundMark x1="36230" y1="81934" x2="37012" y2="81445"/>
                        <a14:backgroundMark x1="3613" y1="76758" x2="9863" y2="79102"/>
                        <a14:backgroundMark x1="12988" y1="51563" x2="30078" y2="42969"/>
                        <a14:backgroundMark x1="30078" y1="42969" x2="37402" y2="32715"/>
                        <a14:backgroundMark x1="37402" y1="32715" x2="44629" y2="29297"/>
                        <a14:backgroundMark x1="44629" y1="29297" x2="56445" y2="29004"/>
                        <a14:backgroundMark x1="56445" y1="29004" x2="66113" y2="29102"/>
                        <a14:backgroundMark x1="66113" y1="29102" x2="74219" y2="35840"/>
                        <a14:backgroundMark x1="74219" y1="35840" x2="84473" y2="50977"/>
                        <a14:backgroundMark x1="84473" y1="50977" x2="91211" y2="35254"/>
                        <a14:backgroundMark x1="91211" y1="35254" x2="77246" y2="16797"/>
                        <a14:backgroundMark x1="77246" y1="16797" x2="33398" y2="12695"/>
                        <a14:backgroundMark x1="33398" y1="12695" x2="17871" y2="20801"/>
                        <a14:backgroundMark x1="17871" y1="20801" x2="9277" y2="34277"/>
                        <a14:backgroundMark x1="9277" y1="34277" x2="7520" y2="45605"/>
                        <a14:backgroundMark x1="7520" y1="45605" x2="11914" y2="51074"/>
                      </a14:backgroundRemoval>
                    </a14:imgEffect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057826" y="2402988"/>
            <a:ext cx="1945498" cy="1945498"/>
          </a:xfrm>
          <a:prstGeom prst="rect">
            <a:avLst/>
          </a:prstGeom>
        </p:spPr>
      </p:pic>
      <p:sp>
        <p:nvSpPr>
          <p:cNvPr id="18" name="副標題 2">
            <a:extLst>
              <a:ext uri="{FF2B5EF4-FFF2-40B4-BE49-F238E27FC236}">
                <a16:creationId xmlns:a16="http://schemas.microsoft.com/office/drawing/2014/main" id="{DE693E39-E34E-89AD-559F-A5B107158346}"/>
              </a:ext>
            </a:extLst>
          </p:cNvPr>
          <p:cNvSpPr txBox="1">
            <a:spLocks/>
          </p:cNvSpPr>
          <p:nvPr/>
        </p:nvSpPr>
        <p:spPr>
          <a:xfrm>
            <a:off x="9968747" y="1807641"/>
            <a:ext cx="2288567" cy="24856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TW" sz="18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*</a:t>
            </a:r>
            <a:r>
              <a:rPr kumimoji="0" lang="zh-TW" altLang="en-US" sz="18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名額有限 額滿為止</a:t>
            </a:r>
            <a:r>
              <a:rPr kumimoji="0" lang="en-US" altLang="zh-TW" sz="18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*</a:t>
            </a:r>
            <a:endParaRPr kumimoji="0" lang="zh-TW" altLang="en-US" sz="1800" b="1" i="0" u="sng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19" name="爆炸: 八角 18">
            <a:extLst>
              <a:ext uri="{FF2B5EF4-FFF2-40B4-BE49-F238E27FC236}">
                <a16:creationId xmlns:a16="http://schemas.microsoft.com/office/drawing/2014/main" id="{B0D1DFAA-E9C2-C426-2C00-01E44BA79AAD}"/>
              </a:ext>
            </a:extLst>
          </p:cNvPr>
          <p:cNvSpPr/>
          <p:nvPr/>
        </p:nvSpPr>
        <p:spPr>
          <a:xfrm rot="445979">
            <a:off x="9553832" y="651478"/>
            <a:ext cx="2655220" cy="1155366"/>
          </a:xfrm>
          <a:prstGeom prst="irregularSeal1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 panose="020B0603020202020204"/>
                <a:ea typeface="微軟正黑體" panose="020B0604030504040204" pitchFamily="34" charset="-120"/>
                <a:cs typeface="+mn-cs"/>
              </a:rPr>
              <a:t>免費課程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10680079" y="4613646"/>
            <a:ext cx="898482" cy="898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749515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066F80-E689-3A2D-1DF3-873F935FBF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 descr="一張含有 文字 的圖片&#10;&#10;自動產生的描述">
            <a:extLst>
              <a:ext uri="{FF2B5EF4-FFF2-40B4-BE49-F238E27FC236}">
                <a16:creationId xmlns:a16="http://schemas.microsoft.com/office/drawing/2014/main" id="{E2D2B93E-7B3A-025D-F668-A737CFB22E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152"/>
          <a:stretch/>
        </p:blipFill>
        <p:spPr bwMode="auto">
          <a:xfrm>
            <a:off x="1510579" y="6384485"/>
            <a:ext cx="532243" cy="482738"/>
          </a:xfrm>
          <a:prstGeom prst="rect">
            <a:avLst/>
          </a:prstGeom>
          <a:noFill/>
        </p:spPr>
      </p:pic>
      <p:pic>
        <p:nvPicPr>
          <p:cNvPr id="16" name="Picture 8" descr="C:\Users\cwj\Desktop\協會logo2.jpg.tif">
            <a:extLst>
              <a:ext uri="{FF2B5EF4-FFF2-40B4-BE49-F238E27FC236}">
                <a16:creationId xmlns:a16="http://schemas.microsoft.com/office/drawing/2014/main" id="{0E47AE3A-9251-1255-E4E9-F73D158654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8911" y1="42574" x2="30033" y2="10891"/>
                        <a14:foregroundMark x1="5941" y1="42574" x2="18812" y2="16172"/>
                        <a14:foregroundMark x1="49835" y1="7921" x2="64026" y2="7261"/>
                        <a14:foregroundMark x1="41584" y1="7921" x2="50495" y2="12541"/>
                        <a14:foregroundMark x1="43564" y1="8581" x2="52145" y2="4290"/>
                        <a14:foregroundMark x1="33003" y1="32013" x2="65017" y2="61716"/>
                        <a14:foregroundMark x1="69307" y1="35314" x2="69307" y2="35314"/>
                        <a14:foregroundMark x1="62706" y1="41914" x2="66337" y2="61716"/>
                        <a14:foregroundMark x1="70297" y1="41914" x2="58086" y2="43564"/>
                        <a14:foregroundMark x1="67987" y1="35314" x2="56436" y2="38284"/>
                        <a14:foregroundMark x1="62706" y1="35974" x2="63366" y2="28383"/>
                        <a14:foregroundMark x1="36304" y1="39604" x2="36304" y2="39604"/>
                        <a14:foregroundMark x1="39274" y1="27723" x2="36304" y2="38284"/>
                        <a14:foregroundMark x1="33993" y1="41254" x2="24092" y2="41914"/>
                        <a14:foregroundMark x1="23432" y1="44224" x2="32343" y2="47855"/>
                        <a14:foregroundMark x1="32343" y1="44224" x2="44554" y2="47195"/>
                        <a14:foregroundMark x1="36304" y1="54125" x2="33993" y2="63036"/>
                        <a14:foregroundMark x1="35314" y1="65347" x2="42244" y2="62376"/>
                        <a14:foregroundMark x1="55776" y1="63036" x2="66997" y2="57756"/>
                        <a14:foregroundMark x1="54125" y1="26733" x2="54125" y2="26733"/>
                        <a14:foregroundMark x1="50495" y1="26733" x2="51155" y2="19142"/>
                        <a14:foregroundMark x1="47525" y1="25413" x2="48845" y2="30693"/>
                        <a14:foregroundMark x1="28713" y1="86469" x2="48845" y2="90429"/>
                        <a14:foregroundMark x1="46865" y1="90429" x2="54125" y2="92739"/>
                        <a14:foregroundMark x1="57426" y1="95710" x2="57426" y2="95710"/>
                        <a14:foregroundMark x1="70297" y1="91749" x2="70297" y2="91749"/>
                        <a14:foregroundMark x1="88449" y1="77558" x2="88449" y2="77558"/>
                        <a14:foregroundMark x1="86799" y1="33663" x2="86799" y2="336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83" y="6350705"/>
            <a:ext cx="512162" cy="511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副標題 2">
            <a:extLst>
              <a:ext uri="{FF2B5EF4-FFF2-40B4-BE49-F238E27FC236}">
                <a16:creationId xmlns:a16="http://schemas.microsoft.com/office/drawing/2014/main" id="{4F5487C7-9BC0-97EF-3753-D67103254CD1}"/>
              </a:ext>
            </a:extLst>
          </p:cNvPr>
          <p:cNvSpPr txBox="1">
            <a:spLocks/>
          </p:cNvSpPr>
          <p:nvPr/>
        </p:nvSpPr>
        <p:spPr>
          <a:xfrm>
            <a:off x="7855192" y="6404113"/>
            <a:ext cx="4366475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社團法人中華民國工業安全衛生協會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CB8255FB-86ED-6CA0-2C3D-2C30C5F1E254}"/>
              </a:ext>
            </a:extLst>
          </p:cNvPr>
          <p:cNvSpPr txBox="1">
            <a:spLocks/>
          </p:cNvSpPr>
          <p:nvPr/>
        </p:nvSpPr>
        <p:spPr>
          <a:xfrm>
            <a:off x="213360" y="6404113"/>
            <a:ext cx="1416762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主辦單位：</a:t>
            </a:r>
          </a:p>
        </p:txBody>
      </p:sp>
      <p:sp>
        <p:nvSpPr>
          <p:cNvPr id="11" name="副標題 2">
            <a:extLst>
              <a:ext uri="{FF2B5EF4-FFF2-40B4-BE49-F238E27FC236}">
                <a16:creationId xmlns:a16="http://schemas.microsoft.com/office/drawing/2014/main" id="{36AB2ED6-CA7E-9FCF-7241-6E1266D252D2}"/>
              </a:ext>
            </a:extLst>
          </p:cNvPr>
          <p:cNvSpPr txBox="1">
            <a:spLocks/>
          </p:cNvSpPr>
          <p:nvPr/>
        </p:nvSpPr>
        <p:spPr>
          <a:xfrm>
            <a:off x="6025730" y="6404113"/>
            <a:ext cx="1416762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執行單位：</a:t>
            </a:r>
          </a:p>
        </p:txBody>
      </p:sp>
      <p:sp>
        <p:nvSpPr>
          <p:cNvPr id="15" name="副標題 2">
            <a:extLst>
              <a:ext uri="{FF2B5EF4-FFF2-40B4-BE49-F238E27FC236}">
                <a16:creationId xmlns:a16="http://schemas.microsoft.com/office/drawing/2014/main" id="{93FF7224-275E-7089-EA21-00915951699A}"/>
              </a:ext>
            </a:extLst>
          </p:cNvPr>
          <p:cNvSpPr txBox="1">
            <a:spLocks/>
          </p:cNvSpPr>
          <p:nvPr/>
        </p:nvSpPr>
        <p:spPr>
          <a:xfrm>
            <a:off x="-70270" y="263771"/>
            <a:ext cx="12192000" cy="690916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TW" sz="3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114</a:t>
            </a:r>
            <a:r>
              <a:rPr kumimoji="0" lang="zh-TW" altLang="en-US" sz="3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年產業用車輛機械自動檢查實務及技研發教育訓練</a:t>
            </a:r>
            <a:endParaRPr kumimoji="0" lang="en-US" altLang="zh-TW" sz="3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TW" sz="3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-</a:t>
            </a:r>
            <a:r>
              <a:rPr kumimoji="0" lang="zh-TW" alt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雲林職訓中心</a:t>
            </a:r>
            <a:r>
              <a:rPr kumimoji="0" lang="en-US" altLang="zh-TW" sz="3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-</a:t>
            </a:r>
            <a:endParaRPr kumimoji="0" lang="zh-TW" altLang="en-US" sz="3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27" name="副標題 2">
            <a:extLst>
              <a:ext uri="{FF2B5EF4-FFF2-40B4-BE49-F238E27FC236}">
                <a16:creationId xmlns:a16="http://schemas.microsoft.com/office/drawing/2014/main" id="{F99EA40F-04CA-7BE4-424F-FF8E8362A6BA}"/>
              </a:ext>
            </a:extLst>
          </p:cNvPr>
          <p:cNvSpPr txBox="1">
            <a:spLocks/>
          </p:cNvSpPr>
          <p:nvPr/>
        </p:nvSpPr>
        <p:spPr>
          <a:xfrm>
            <a:off x="1942885" y="6404113"/>
            <a:ext cx="4366475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財團法人職業災害預防及重建中心</a:t>
            </a:r>
          </a:p>
        </p:txBody>
      </p:sp>
      <p:graphicFrame>
        <p:nvGraphicFramePr>
          <p:cNvPr id="2" name="表格 1">
            <a:extLst>
              <a:ext uri="{FF2B5EF4-FFF2-40B4-BE49-F238E27FC236}">
                <a16:creationId xmlns:a16="http://schemas.microsoft.com/office/drawing/2014/main" id="{886341BD-E850-1D18-1D26-3452168D6222}"/>
              </a:ext>
            </a:extLst>
          </p:cNvPr>
          <p:cNvGraphicFramePr>
            <a:graphicFrameLocks noGrp="1"/>
          </p:cNvGraphicFramePr>
          <p:nvPr/>
        </p:nvGraphicFramePr>
        <p:xfrm>
          <a:off x="287338" y="4005143"/>
          <a:ext cx="11617325" cy="14209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6559">
                  <a:extLst>
                    <a:ext uri="{9D8B030D-6E8A-4147-A177-3AD203B41FA5}">
                      <a16:colId xmlns:a16="http://schemas.microsoft.com/office/drawing/2014/main" val="1232056173"/>
                    </a:ext>
                  </a:extLst>
                </a:gridCol>
                <a:gridCol w="1553497">
                  <a:extLst>
                    <a:ext uri="{9D8B030D-6E8A-4147-A177-3AD203B41FA5}">
                      <a16:colId xmlns:a16="http://schemas.microsoft.com/office/drawing/2014/main" val="3177158767"/>
                    </a:ext>
                  </a:extLst>
                </a:gridCol>
                <a:gridCol w="5614219">
                  <a:extLst>
                    <a:ext uri="{9D8B030D-6E8A-4147-A177-3AD203B41FA5}">
                      <a16:colId xmlns:a16="http://schemas.microsoft.com/office/drawing/2014/main" val="992260215"/>
                    </a:ext>
                  </a:extLst>
                </a:gridCol>
                <a:gridCol w="1931609">
                  <a:extLst>
                    <a:ext uri="{9D8B030D-6E8A-4147-A177-3AD203B41FA5}">
                      <a16:colId xmlns:a16="http://schemas.microsoft.com/office/drawing/2014/main" val="3303974975"/>
                    </a:ext>
                  </a:extLst>
                </a:gridCol>
                <a:gridCol w="1861441">
                  <a:extLst>
                    <a:ext uri="{9D8B030D-6E8A-4147-A177-3AD203B41FA5}">
                      <a16:colId xmlns:a16="http://schemas.microsoft.com/office/drawing/2014/main" val="1650781662"/>
                    </a:ext>
                  </a:extLst>
                </a:gridCol>
              </a:tblGrid>
              <a:tr h="122958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日期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時間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可登入時數課程</a:t>
                      </a:r>
                      <a:endParaRPr lang="en-US" altLang="zh-TW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/>
                      <a:r>
                        <a:rPr lang="en-US" altLang="zh-TW" sz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欲登錄在職回訓時數者，請於報名時提供原結業證書或資格證明文件</a:t>
                      </a:r>
                      <a:r>
                        <a:rPr lang="en-US" altLang="zh-TW" sz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sz="12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報名網址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報名</a:t>
                      </a:r>
                      <a:r>
                        <a:rPr lang="en-US" altLang="zh-TW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QR Code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2016857"/>
                  </a:ext>
                </a:extLst>
              </a:tr>
              <a:tr h="87231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+mn-lt"/>
                          <a:ea typeface="微軟正黑體" panose="020B0604030504040204" pitchFamily="34" charset="-120"/>
                        </a:rPr>
                        <a:t>9/5</a:t>
                      </a:r>
                    </a:p>
                    <a:p>
                      <a:pPr algn="ctr"/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+mn-lt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b="1" dirty="0">
                          <a:solidFill>
                            <a:srgbClr val="0000CC"/>
                          </a:solidFill>
                          <a:latin typeface="+mn-lt"/>
                          <a:ea typeface="微軟正黑體" panose="020B0604030504040204" pitchFamily="34" charset="-120"/>
                        </a:rPr>
                        <a:t>五</a:t>
                      </a:r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+mn-lt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b="1" dirty="0">
                        <a:solidFill>
                          <a:srgbClr val="0000CC"/>
                        </a:solidFill>
                        <a:latin typeface="+mn-lt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+mn-lt"/>
                          <a:ea typeface="微軟正黑體" panose="020B0604030504040204" pitchFamily="34" charset="-120"/>
                        </a:rPr>
                        <a:t>09:00-16:00</a:t>
                      </a:r>
                    </a:p>
                    <a:p>
                      <a:pPr algn="ctr"/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+mn-lt"/>
                          <a:ea typeface="微軟正黑體" panose="020B0604030504040204" pitchFamily="34" charset="-120"/>
                        </a:rPr>
                        <a:t>(6</a:t>
                      </a:r>
                      <a:r>
                        <a:rPr lang="zh-TW" altLang="en-US" b="1" dirty="0">
                          <a:solidFill>
                            <a:srgbClr val="0000CC"/>
                          </a:solidFill>
                          <a:latin typeface="+mn-lt"/>
                          <a:ea typeface="微軟正黑體" panose="020B0604030504040204" pitchFamily="34" charset="-120"/>
                        </a:rPr>
                        <a:t>小時</a:t>
                      </a:r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+mn-lt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b="1" dirty="0">
                        <a:solidFill>
                          <a:srgbClr val="0000CC"/>
                        </a:solidFill>
                        <a:latin typeface="+mn-lt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i="0" kern="1200" dirty="0"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職業安全衛生業務主管暨職業安全衛生管理人員</a:t>
                      </a:r>
                    </a:p>
                    <a:p>
                      <a:pPr algn="ctr"/>
                      <a:r>
                        <a:rPr lang="zh-TW" altLang="en-US" sz="2000" b="1" dirty="0">
                          <a:solidFill>
                            <a:srgbClr val="0000CC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在職教育訓練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>
                          <a:solidFill>
                            <a:srgbClr val="0000CC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點我報名</a:t>
                      </a:r>
                      <a:endParaRPr lang="zh-TW" altLang="en-US" sz="2000" b="1" dirty="0">
                        <a:solidFill>
                          <a:srgbClr val="0000CC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rgbClr val="0000CC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51188941"/>
                  </a:ext>
                </a:extLst>
              </a:tr>
            </a:tbl>
          </a:graphicData>
        </a:graphic>
      </p:graphicFrame>
      <p:pic>
        <p:nvPicPr>
          <p:cNvPr id="6" name="圖形 5" descr="游標 以實心填滿">
            <a:extLst>
              <a:ext uri="{FF2B5EF4-FFF2-40B4-BE49-F238E27FC236}">
                <a16:creationId xmlns:a16="http://schemas.microsoft.com/office/drawing/2014/main" id="{D250EB51-7C4B-0181-27EE-1A3F88A0A4F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601782" y="4836748"/>
            <a:ext cx="376269" cy="376269"/>
          </a:xfrm>
          <a:prstGeom prst="rect">
            <a:avLst/>
          </a:prstGeom>
        </p:spPr>
      </p:pic>
      <p:sp>
        <p:nvSpPr>
          <p:cNvPr id="10" name="副標題 2">
            <a:extLst>
              <a:ext uri="{FF2B5EF4-FFF2-40B4-BE49-F238E27FC236}">
                <a16:creationId xmlns:a16="http://schemas.microsoft.com/office/drawing/2014/main" id="{34676818-4C9F-11B0-2156-8C8B5DE0A7C9}"/>
              </a:ext>
            </a:extLst>
          </p:cNvPr>
          <p:cNvSpPr txBox="1">
            <a:spLocks/>
          </p:cNvSpPr>
          <p:nvPr/>
        </p:nvSpPr>
        <p:spPr>
          <a:xfrm>
            <a:off x="5148162" y="5318291"/>
            <a:ext cx="6765966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TW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*</a:t>
            </a:r>
            <a:r>
              <a:rPr kumimoji="0" lang="zh-TW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如遇天災或不可抗力之因素導致無法開課，本會將另行安排日期並重新公告與通知</a:t>
            </a:r>
            <a:r>
              <a:rPr kumimoji="0" lang="en-US" altLang="zh-TW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*</a:t>
            </a:r>
            <a:endParaRPr kumimoji="0" lang="zh-TW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12" name="副標題 2">
            <a:extLst>
              <a:ext uri="{FF2B5EF4-FFF2-40B4-BE49-F238E27FC236}">
                <a16:creationId xmlns:a16="http://schemas.microsoft.com/office/drawing/2014/main" id="{19BD6E29-FDE5-B52E-09DE-E73999564209}"/>
              </a:ext>
            </a:extLst>
          </p:cNvPr>
          <p:cNvSpPr txBox="1">
            <a:spLocks/>
          </p:cNvSpPr>
          <p:nvPr/>
        </p:nvSpPr>
        <p:spPr>
          <a:xfrm>
            <a:off x="29668" y="5582273"/>
            <a:ext cx="12162332" cy="860207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         上課地點：雲林縣斗南鎮延平路二段</a:t>
            </a: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368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號</a:t>
            </a: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8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樓</a:t>
            </a: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　　　 聯絡電話：</a:t>
            </a: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Wingdings" panose="05000000000000000000" pitchFamily="2" charset="2"/>
              </a:rPr>
              <a:t> (05)5954711#12</a:t>
            </a:r>
          </a:p>
          <a:p>
            <a:pPr marL="0" marR="0" lvl="0" indent="0" algn="l" defTabSz="893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Wingdings" panose="05000000000000000000" pitchFamily="2" charset="2"/>
              </a:rPr>
              <a:t>          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承辦人：白小姐</a:t>
            </a: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                                                                   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聯絡信箱：</a:t>
            </a: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</a:rPr>
              <a:t>5954711@mail.isha.org.tw</a:t>
            </a:r>
          </a:p>
        </p:txBody>
      </p:sp>
      <p:pic>
        <p:nvPicPr>
          <p:cNvPr id="13" name="圖形 12" descr="有圖釘的地圖 以實心填滿">
            <a:extLst>
              <a:ext uri="{FF2B5EF4-FFF2-40B4-BE49-F238E27FC236}">
                <a16:creationId xmlns:a16="http://schemas.microsoft.com/office/drawing/2014/main" id="{69AA1C22-B522-1E09-103A-C9C34415FDB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24925" y="5621896"/>
            <a:ext cx="360000" cy="360000"/>
          </a:xfrm>
          <a:prstGeom prst="rect">
            <a:avLst/>
          </a:prstGeom>
        </p:spPr>
      </p:pic>
      <p:pic>
        <p:nvPicPr>
          <p:cNvPr id="18" name="圖形 17" descr="電話 以實心填滿">
            <a:extLst>
              <a:ext uri="{FF2B5EF4-FFF2-40B4-BE49-F238E27FC236}">
                <a16:creationId xmlns:a16="http://schemas.microsoft.com/office/drawing/2014/main" id="{F7489174-6C97-C504-D5E8-4BFF4C2B821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364160" y="5652851"/>
            <a:ext cx="360000" cy="360000"/>
          </a:xfrm>
          <a:prstGeom prst="rect">
            <a:avLst/>
          </a:prstGeom>
        </p:spPr>
      </p:pic>
      <p:pic>
        <p:nvPicPr>
          <p:cNvPr id="19" name="圖形 18" descr="客服中心 以實心填滿">
            <a:extLst>
              <a:ext uri="{FF2B5EF4-FFF2-40B4-BE49-F238E27FC236}">
                <a16:creationId xmlns:a16="http://schemas.microsoft.com/office/drawing/2014/main" id="{F1AE41D3-CD9A-97A7-9DE6-D93B1E77CE1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324925" y="5945621"/>
            <a:ext cx="360000" cy="360000"/>
          </a:xfrm>
          <a:prstGeom prst="rect">
            <a:avLst/>
          </a:prstGeom>
        </p:spPr>
      </p:pic>
      <p:pic>
        <p:nvPicPr>
          <p:cNvPr id="21" name="圖形 20" descr="信箱 以實心填滿">
            <a:extLst>
              <a:ext uri="{FF2B5EF4-FFF2-40B4-BE49-F238E27FC236}">
                <a16:creationId xmlns:a16="http://schemas.microsoft.com/office/drawing/2014/main" id="{B5D40F3A-E7E4-D57B-BE5C-385CDCC5CAE1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6364160" y="6012376"/>
            <a:ext cx="360000" cy="360000"/>
          </a:xfrm>
          <a:prstGeom prst="rect">
            <a:avLst/>
          </a:prstGeom>
        </p:spPr>
      </p:pic>
      <p:pic>
        <p:nvPicPr>
          <p:cNvPr id="22" name="圖片 21" descr="一張含有 樣式, 設計, 對稱, 布 的圖片&#10;&#10;AI 產生的內容可能不正確。">
            <a:extLst>
              <a:ext uri="{FF2B5EF4-FFF2-40B4-BE49-F238E27FC236}">
                <a16:creationId xmlns:a16="http://schemas.microsoft.com/office/drawing/2014/main" id="{60B33A20-53F7-E2A4-89D9-F5E80EC74B29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4806" y="4546767"/>
            <a:ext cx="871758" cy="871758"/>
          </a:xfrm>
          <a:prstGeom prst="rect">
            <a:avLst/>
          </a:prstGeom>
        </p:spPr>
      </p:pic>
      <p:sp>
        <p:nvSpPr>
          <p:cNvPr id="20" name="副標題 2">
            <a:extLst>
              <a:ext uri="{FF2B5EF4-FFF2-40B4-BE49-F238E27FC236}">
                <a16:creationId xmlns:a16="http://schemas.microsoft.com/office/drawing/2014/main" id="{EF2CB927-73BB-005D-3343-BB3DE1CAE192}"/>
              </a:ext>
            </a:extLst>
          </p:cNvPr>
          <p:cNvSpPr txBox="1">
            <a:spLocks/>
          </p:cNvSpPr>
          <p:nvPr/>
        </p:nvSpPr>
        <p:spPr>
          <a:xfrm>
            <a:off x="353930" y="1076376"/>
            <a:ext cx="11550732" cy="295656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●課程名稱：一、車輛機械使用維護與自動檢查實務</a:t>
            </a:r>
            <a:endParaRPr kumimoji="0" lang="en-US" altLang="zh-TW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TW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                       </a:t>
            </a: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二、車輛機械防災技術研發與應用</a:t>
            </a:r>
            <a:endParaRPr kumimoji="0" lang="en-US" altLang="zh-TW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●主題內容：車輛系營建機械之日常檢點、維護及保養等自動檢查實務；</a:t>
            </a:r>
            <a:endParaRPr kumimoji="0" lang="en-US" altLang="zh-TW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TW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                       </a:t>
            </a: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安全意識與防災技術之應用</a:t>
            </a:r>
            <a:r>
              <a:rPr kumimoji="0" lang="en-US" altLang="zh-TW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(</a:t>
            </a: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以挖掘機、鏟裝機為例</a:t>
            </a:r>
            <a:r>
              <a:rPr kumimoji="0" lang="en-US" altLang="zh-TW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●目的：</a:t>
            </a: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Slab Medium" panose="020F0502020204030204" pitchFamily="2" charset="0"/>
                <a:ea typeface="微軟正黑體" panose="020B0604030504040204" pitchFamily="34" charset="-120"/>
                <a:cs typeface="+mn-cs"/>
              </a:rPr>
              <a:t>強化企業對車輛機械之日常自動檢查觀念與技能，</a:t>
            </a:r>
            <a:endParaRPr kumimoji="0" lang="en-US" altLang="zh-TW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Slab Medium" panose="020F0502020204030204" pitchFamily="2" charset="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TW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Slab Medium" panose="020F0502020204030204" pitchFamily="2" charset="0"/>
                <a:ea typeface="微軟正黑體" panose="020B0604030504040204" pitchFamily="34" charset="-120"/>
                <a:cs typeface="+mn-cs"/>
              </a:rPr>
              <a:t>                </a:t>
            </a: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Slab Medium" panose="020F0502020204030204" pitchFamily="2" charset="0"/>
                <a:ea typeface="微軟正黑體" panose="020B0604030504040204" pitchFamily="34" charset="-120"/>
                <a:cs typeface="+mn-cs"/>
              </a:rPr>
              <a:t>提升整體安全管理水準，降低職災風險。</a:t>
            </a:r>
            <a:endParaRPr kumimoji="0" lang="en-US" altLang="zh-TW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Slab Medium" panose="020F0502020204030204" pitchFamily="2" charset="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●產業別：營造業</a:t>
            </a:r>
            <a:r>
              <a:rPr kumimoji="0" lang="en-US" altLang="zh-TW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(</a:t>
            </a: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為優先</a:t>
            </a:r>
            <a:r>
              <a:rPr kumimoji="0" lang="en-US" altLang="zh-TW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●對象：事業單位維護保養人員、現場操作人員等</a:t>
            </a:r>
            <a:r>
              <a:rPr kumimoji="0" lang="en-US" altLang="zh-TW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(</a:t>
            </a: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優先招生對象</a:t>
            </a:r>
            <a:r>
              <a:rPr kumimoji="0" lang="en-US" altLang="zh-TW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)</a:t>
            </a: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；</a:t>
            </a:r>
            <a:endParaRPr kumimoji="0" lang="en-US" altLang="zh-TW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TW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               </a:t>
            </a: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如具公務人員身份者可登錄終生學習時數</a:t>
            </a:r>
            <a:endParaRPr kumimoji="0" lang="en-US" altLang="zh-TW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pic>
        <p:nvPicPr>
          <p:cNvPr id="23" name="圖片 22" descr="一張含有 運輸, 挖土機, 建造裝備, 車輛 的圖片&#10;&#10;AI 產生的內容可能不正確。">
            <a:extLst>
              <a:ext uri="{FF2B5EF4-FFF2-40B4-BE49-F238E27FC236}">
                <a16:creationId xmlns:a16="http://schemas.microsoft.com/office/drawing/2014/main" id="{6419FC3F-0F9E-A3E0-B2D7-051BC437696E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9961" b="89844" l="4395" r="92383">
                        <a14:foregroundMark x1="8789" y1="80176" x2="8789" y2="80176"/>
                        <a14:foregroundMark x1="7813" y1="87402" x2="7813" y2="87402"/>
                        <a14:foregroundMark x1="4492" y1="86816" x2="4492" y2="86816"/>
                        <a14:foregroundMark x1="91211" y1="76758" x2="91211" y2="76758"/>
                        <a14:foregroundMark x1="92383" y1="59961" x2="92383" y2="59961"/>
                      </a14:backgroundRemoval>
                    </a14:imgEffect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211" y="1879119"/>
            <a:ext cx="1516218" cy="1516218"/>
          </a:xfrm>
          <a:prstGeom prst="rect">
            <a:avLst/>
          </a:prstGeom>
        </p:spPr>
      </p:pic>
      <p:pic>
        <p:nvPicPr>
          <p:cNvPr id="24" name="圖片 23" descr="一張含有 運輸, 車輛, 牽引機, 陸上交通工具 的圖片&#10;&#10;AI 產生的內容可能不正確。">
            <a:extLst>
              <a:ext uri="{FF2B5EF4-FFF2-40B4-BE49-F238E27FC236}">
                <a16:creationId xmlns:a16="http://schemas.microsoft.com/office/drawing/2014/main" id="{92C33809-8576-4725-775B-3170F9E6A87D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9961" b="89941" l="6152" r="89941">
                        <a14:foregroundMark x1="10254" y1="68262" x2="6690" y2="75814"/>
                        <a14:backgroundMark x1="19824" y1="44141" x2="19824" y2="44141"/>
                        <a14:backgroundMark x1="19824" y1="44629" x2="35938" y2="27344"/>
                        <a14:backgroundMark x1="35938" y1="27344" x2="47168" y2="24609"/>
                        <a14:backgroundMark x1="47168" y1="24609" x2="65820" y2="25684"/>
                        <a14:backgroundMark x1="65820" y1="25684" x2="70605" y2="30762"/>
                        <a14:backgroundMark x1="70605" y1="30762" x2="74902" y2="40137"/>
                        <a14:backgroundMark x1="74902" y1="40137" x2="81543" y2="45703"/>
                        <a14:backgroundMark x1="81543" y1="45703" x2="82227" y2="57520"/>
                        <a14:backgroundMark x1="82227" y1="57520" x2="78906" y2="70996"/>
                        <a14:backgroundMark x1="38770" y1="44043" x2="38281" y2="43066"/>
                        <a14:backgroundMark x1="65820" y1="38086" x2="65527" y2="42676"/>
                        <a14:backgroundMark x1="32227" y1="51074" x2="32227" y2="51074"/>
                        <a14:backgroundMark x1="18164" y1="86621" x2="92480" y2="68262"/>
                        <a14:backgroundMark x1="9724" y1="78802" x2="28027" y2="84277"/>
                        <a14:backgroundMark x1="28027" y1="84277" x2="36230" y2="81934"/>
                        <a14:backgroundMark x1="36230" y1="81934" x2="37012" y2="81445"/>
                        <a14:backgroundMark x1="3613" y1="76758" x2="9863" y2="79102"/>
                        <a14:backgroundMark x1="12988" y1="51563" x2="30078" y2="42969"/>
                        <a14:backgroundMark x1="30078" y1="42969" x2="37402" y2="32715"/>
                        <a14:backgroundMark x1="37402" y1="32715" x2="44629" y2="29297"/>
                        <a14:backgroundMark x1="44629" y1="29297" x2="56445" y2="29004"/>
                        <a14:backgroundMark x1="56445" y1="29004" x2="66113" y2="29102"/>
                        <a14:backgroundMark x1="66113" y1="29102" x2="74219" y2="35840"/>
                        <a14:backgroundMark x1="74219" y1="35840" x2="84473" y2="50977"/>
                        <a14:backgroundMark x1="84473" y1="50977" x2="91211" y2="35254"/>
                        <a14:backgroundMark x1="91211" y1="35254" x2="77246" y2="16797"/>
                        <a14:backgroundMark x1="77246" y1="16797" x2="33398" y2="12695"/>
                        <a14:backgroundMark x1="33398" y1="12695" x2="17871" y2="20801"/>
                        <a14:backgroundMark x1="17871" y1="20801" x2="9277" y2="34277"/>
                        <a14:backgroundMark x1="9277" y1="34277" x2="7520" y2="45605"/>
                        <a14:backgroundMark x1="7520" y1="45605" x2="11914" y2="51074"/>
                      </a14:backgroundRemoval>
                    </a14:imgEffect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054813" y="2256063"/>
            <a:ext cx="1945498" cy="1945498"/>
          </a:xfrm>
          <a:prstGeom prst="rect">
            <a:avLst/>
          </a:prstGeom>
        </p:spPr>
      </p:pic>
      <p:sp>
        <p:nvSpPr>
          <p:cNvPr id="25" name="副標題 2">
            <a:extLst>
              <a:ext uri="{FF2B5EF4-FFF2-40B4-BE49-F238E27FC236}">
                <a16:creationId xmlns:a16="http://schemas.microsoft.com/office/drawing/2014/main" id="{C1C8DEEC-BA4F-C4C6-91EF-7CD406030B9F}"/>
              </a:ext>
            </a:extLst>
          </p:cNvPr>
          <p:cNvSpPr txBox="1">
            <a:spLocks/>
          </p:cNvSpPr>
          <p:nvPr/>
        </p:nvSpPr>
        <p:spPr>
          <a:xfrm>
            <a:off x="9978579" y="1591337"/>
            <a:ext cx="2288567" cy="24856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TW" sz="18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*</a:t>
            </a:r>
            <a:r>
              <a:rPr kumimoji="0" lang="zh-TW" altLang="en-US" sz="18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名額有限 額滿為止</a:t>
            </a:r>
            <a:r>
              <a:rPr kumimoji="0" lang="en-US" altLang="zh-TW" sz="18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*</a:t>
            </a:r>
            <a:endParaRPr kumimoji="0" lang="zh-TW" altLang="en-US" sz="1800" b="1" i="0" u="sng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26" name="爆炸: 八角 25">
            <a:extLst>
              <a:ext uri="{FF2B5EF4-FFF2-40B4-BE49-F238E27FC236}">
                <a16:creationId xmlns:a16="http://schemas.microsoft.com/office/drawing/2014/main" id="{DA7C9D19-1DEB-DF9C-91E5-AD76B4800B91}"/>
              </a:ext>
            </a:extLst>
          </p:cNvPr>
          <p:cNvSpPr/>
          <p:nvPr/>
        </p:nvSpPr>
        <p:spPr>
          <a:xfrm rot="445979">
            <a:off x="9553832" y="523660"/>
            <a:ext cx="2655220" cy="1155366"/>
          </a:xfrm>
          <a:prstGeom prst="irregularSeal1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 panose="020B0603020202020204"/>
                <a:ea typeface="微軟正黑體" panose="020B0604030504040204" pitchFamily="34" charset="-120"/>
                <a:cs typeface="+mn-cs"/>
              </a:rPr>
              <a:t>免費課程</a:t>
            </a:r>
          </a:p>
        </p:txBody>
      </p:sp>
    </p:spTree>
    <p:extLst>
      <p:ext uri="{BB962C8B-B14F-4D97-AF65-F5344CB8AC3E}">
        <p14:creationId xmlns:p14="http://schemas.microsoft.com/office/powerpoint/2010/main" val="3874539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276FD0-AB7D-5791-398F-F3F5889507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 descr="一張含有 文字 的圖片&#10;&#10;自動產生的描述">
            <a:extLst>
              <a:ext uri="{FF2B5EF4-FFF2-40B4-BE49-F238E27FC236}">
                <a16:creationId xmlns:a16="http://schemas.microsoft.com/office/drawing/2014/main" id="{4C43A243-7A3D-656E-479E-C9918AB6449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152"/>
          <a:stretch/>
        </p:blipFill>
        <p:spPr bwMode="auto">
          <a:xfrm>
            <a:off x="1510579" y="6384485"/>
            <a:ext cx="532243" cy="482738"/>
          </a:xfrm>
          <a:prstGeom prst="rect">
            <a:avLst/>
          </a:prstGeom>
          <a:noFill/>
        </p:spPr>
      </p:pic>
      <p:pic>
        <p:nvPicPr>
          <p:cNvPr id="16" name="Picture 8" descr="C:\Users\cwj\Desktop\協會logo2.jpg.tif">
            <a:extLst>
              <a:ext uri="{FF2B5EF4-FFF2-40B4-BE49-F238E27FC236}">
                <a16:creationId xmlns:a16="http://schemas.microsoft.com/office/drawing/2014/main" id="{6F4268C2-ED96-D387-9006-E87AB82649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8911" y1="42574" x2="30033" y2="10891"/>
                        <a14:foregroundMark x1="5941" y1="42574" x2="18812" y2="16172"/>
                        <a14:foregroundMark x1="49835" y1="7921" x2="64026" y2="7261"/>
                        <a14:foregroundMark x1="41584" y1="7921" x2="50495" y2="12541"/>
                        <a14:foregroundMark x1="43564" y1="8581" x2="52145" y2="4290"/>
                        <a14:foregroundMark x1="33003" y1="32013" x2="65017" y2="61716"/>
                        <a14:foregroundMark x1="69307" y1="35314" x2="69307" y2="35314"/>
                        <a14:foregroundMark x1="62706" y1="41914" x2="66337" y2="61716"/>
                        <a14:foregroundMark x1="70297" y1="41914" x2="58086" y2="43564"/>
                        <a14:foregroundMark x1="67987" y1="35314" x2="56436" y2="38284"/>
                        <a14:foregroundMark x1="62706" y1="35974" x2="63366" y2="28383"/>
                        <a14:foregroundMark x1="36304" y1="39604" x2="36304" y2="39604"/>
                        <a14:foregroundMark x1="39274" y1="27723" x2="36304" y2="38284"/>
                        <a14:foregroundMark x1="33993" y1="41254" x2="24092" y2="41914"/>
                        <a14:foregroundMark x1="23432" y1="44224" x2="32343" y2="47855"/>
                        <a14:foregroundMark x1="32343" y1="44224" x2="44554" y2="47195"/>
                        <a14:foregroundMark x1="36304" y1="54125" x2="33993" y2="63036"/>
                        <a14:foregroundMark x1="35314" y1="65347" x2="42244" y2="62376"/>
                        <a14:foregroundMark x1="55776" y1="63036" x2="66997" y2="57756"/>
                        <a14:foregroundMark x1="54125" y1="26733" x2="54125" y2="26733"/>
                        <a14:foregroundMark x1="50495" y1="26733" x2="51155" y2="19142"/>
                        <a14:foregroundMark x1="47525" y1="25413" x2="48845" y2="30693"/>
                        <a14:foregroundMark x1="28713" y1="86469" x2="48845" y2="90429"/>
                        <a14:foregroundMark x1="46865" y1="90429" x2="54125" y2="92739"/>
                        <a14:foregroundMark x1="57426" y1="95710" x2="57426" y2="95710"/>
                        <a14:foregroundMark x1="70297" y1="91749" x2="70297" y2="91749"/>
                        <a14:foregroundMark x1="88449" y1="77558" x2="88449" y2="77558"/>
                        <a14:foregroundMark x1="86799" y1="33663" x2="86799" y2="336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83" y="6350705"/>
            <a:ext cx="512162" cy="511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副標題 2">
            <a:extLst>
              <a:ext uri="{FF2B5EF4-FFF2-40B4-BE49-F238E27FC236}">
                <a16:creationId xmlns:a16="http://schemas.microsoft.com/office/drawing/2014/main" id="{5C806380-C540-24C6-0149-423590E6ED2F}"/>
              </a:ext>
            </a:extLst>
          </p:cNvPr>
          <p:cNvSpPr txBox="1">
            <a:spLocks/>
          </p:cNvSpPr>
          <p:nvPr/>
        </p:nvSpPr>
        <p:spPr>
          <a:xfrm>
            <a:off x="7855192" y="6404113"/>
            <a:ext cx="4366475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社團法人中華民國工業安全衛生協會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C6B0C071-F784-AD6A-28A7-AFF3CC0F3233}"/>
              </a:ext>
            </a:extLst>
          </p:cNvPr>
          <p:cNvSpPr txBox="1">
            <a:spLocks/>
          </p:cNvSpPr>
          <p:nvPr/>
        </p:nvSpPr>
        <p:spPr>
          <a:xfrm>
            <a:off x="213360" y="6404113"/>
            <a:ext cx="1416762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主辦單位：</a:t>
            </a:r>
          </a:p>
        </p:txBody>
      </p:sp>
      <p:sp>
        <p:nvSpPr>
          <p:cNvPr id="11" name="副標題 2">
            <a:extLst>
              <a:ext uri="{FF2B5EF4-FFF2-40B4-BE49-F238E27FC236}">
                <a16:creationId xmlns:a16="http://schemas.microsoft.com/office/drawing/2014/main" id="{313DE996-669F-D230-D4BB-4F9AA9670322}"/>
              </a:ext>
            </a:extLst>
          </p:cNvPr>
          <p:cNvSpPr txBox="1">
            <a:spLocks/>
          </p:cNvSpPr>
          <p:nvPr/>
        </p:nvSpPr>
        <p:spPr>
          <a:xfrm>
            <a:off x="6025730" y="6404113"/>
            <a:ext cx="1416762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執行單位：</a:t>
            </a:r>
          </a:p>
        </p:txBody>
      </p:sp>
      <p:sp>
        <p:nvSpPr>
          <p:cNvPr id="14" name="副標題 2">
            <a:extLst>
              <a:ext uri="{FF2B5EF4-FFF2-40B4-BE49-F238E27FC236}">
                <a16:creationId xmlns:a16="http://schemas.microsoft.com/office/drawing/2014/main" id="{AC6CC593-2CED-CD21-617C-8ADA828DCC5D}"/>
              </a:ext>
            </a:extLst>
          </p:cNvPr>
          <p:cNvSpPr txBox="1">
            <a:spLocks/>
          </p:cNvSpPr>
          <p:nvPr/>
        </p:nvSpPr>
        <p:spPr>
          <a:xfrm>
            <a:off x="324925" y="1157996"/>
            <a:ext cx="11550732" cy="295656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●課程名稱：一、車輛機械使用維護與自動檢查實務</a:t>
            </a:r>
            <a:endParaRPr kumimoji="0" lang="en-US" altLang="zh-TW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TW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                       </a:t>
            </a: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二、車輛機械防災技術研發與應用</a:t>
            </a:r>
            <a:endParaRPr kumimoji="0" lang="en-US" altLang="zh-TW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●主題內容：車輛系營建機械之日常檢點、維護及保養等自動檢查實務；</a:t>
            </a:r>
            <a:endParaRPr kumimoji="0" lang="en-US" altLang="zh-TW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TW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                       </a:t>
            </a: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安全意識與防災技術之應用</a:t>
            </a:r>
            <a:r>
              <a:rPr kumimoji="0" lang="en-US" altLang="zh-TW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(</a:t>
            </a: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以挖掘機、鏟裝機為例</a:t>
            </a:r>
            <a:r>
              <a:rPr kumimoji="0" lang="en-US" altLang="zh-TW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●目的：</a:t>
            </a:r>
            <a:r>
              <a:rPr kumimoji="0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Slab Medium" panose="020F0502020204030204" pitchFamily="2" charset="0"/>
                <a:ea typeface="微軟正黑體" panose="020B0604030504040204" pitchFamily="34" charset="-120"/>
                <a:cs typeface="+mn-cs"/>
              </a:rPr>
              <a:t>強化企業對車輛機械之日常自動檢查觀念與技能，</a:t>
            </a:r>
            <a:endParaRPr kumimoji="0" lang="en-US" altLang="zh-TW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Slab Medium" panose="020F0502020204030204" pitchFamily="2" charset="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TW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Slab Medium" panose="020F0502020204030204" pitchFamily="2" charset="0"/>
                <a:ea typeface="微軟正黑體" panose="020B0604030504040204" pitchFamily="34" charset="-120"/>
                <a:cs typeface="+mn-cs"/>
              </a:rPr>
              <a:t>               </a:t>
            </a:r>
            <a:r>
              <a:rPr kumimoji="0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Slab Medium" panose="020F0502020204030204" pitchFamily="2" charset="0"/>
                <a:ea typeface="微軟正黑體" panose="020B0604030504040204" pitchFamily="34" charset="-120"/>
                <a:cs typeface="+mn-cs"/>
              </a:rPr>
              <a:t>提升整體安全管理水準，降低職災風險。</a:t>
            </a:r>
            <a:endParaRPr kumimoji="0" lang="en-US" altLang="zh-TW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Slab Medium" panose="020F0502020204030204" pitchFamily="2" charset="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●產業別：營造業</a:t>
            </a:r>
            <a:r>
              <a:rPr kumimoji="0" lang="en-US" altLang="zh-TW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(</a:t>
            </a: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為優先</a:t>
            </a:r>
            <a:r>
              <a:rPr kumimoji="0" lang="en-US" altLang="zh-TW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●對象：事業單位維護保養人員、現場操作人員等</a:t>
            </a:r>
            <a:r>
              <a:rPr kumimoji="0" lang="en-US" altLang="zh-TW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(</a:t>
            </a: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優先招生對象</a:t>
            </a:r>
            <a:r>
              <a:rPr kumimoji="0" lang="en-US" altLang="zh-TW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)</a:t>
            </a: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；</a:t>
            </a:r>
            <a:endParaRPr kumimoji="0" lang="en-US" altLang="zh-TW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TW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               </a:t>
            </a: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如具公務人員身份者可登錄終生學習時數</a:t>
            </a:r>
            <a:endParaRPr kumimoji="0" lang="en-US" altLang="zh-TW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15" name="副標題 2">
            <a:extLst>
              <a:ext uri="{FF2B5EF4-FFF2-40B4-BE49-F238E27FC236}">
                <a16:creationId xmlns:a16="http://schemas.microsoft.com/office/drawing/2014/main" id="{9C7D566E-8AEE-E6D6-A590-6B025E307C00}"/>
              </a:ext>
            </a:extLst>
          </p:cNvPr>
          <p:cNvSpPr txBox="1">
            <a:spLocks/>
          </p:cNvSpPr>
          <p:nvPr/>
        </p:nvSpPr>
        <p:spPr>
          <a:xfrm>
            <a:off x="0" y="263771"/>
            <a:ext cx="12162332" cy="690916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TW" sz="3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114</a:t>
            </a:r>
            <a:r>
              <a:rPr kumimoji="0" lang="zh-TW" altLang="en-US" sz="3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年產業用車輛機械自動檢查實務及技研發教育訓練</a:t>
            </a:r>
            <a:endParaRPr kumimoji="0" lang="en-US" altLang="zh-TW" sz="3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TW" sz="3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-</a:t>
            </a:r>
            <a:r>
              <a:rPr kumimoji="0" lang="zh-TW" alt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高雄職訓中心</a:t>
            </a:r>
            <a:r>
              <a:rPr kumimoji="0" lang="en-US" altLang="zh-TW" sz="3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-</a:t>
            </a:r>
            <a:endParaRPr kumimoji="0" lang="zh-TW" altLang="en-US" sz="3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27" name="副標題 2">
            <a:extLst>
              <a:ext uri="{FF2B5EF4-FFF2-40B4-BE49-F238E27FC236}">
                <a16:creationId xmlns:a16="http://schemas.microsoft.com/office/drawing/2014/main" id="{EEA11028-828C-D91A-0201-95C3310D900A}"/>
              </a:ext>
            </a:extLst>
          </p:cNvPr>
          <p:cNvSpPr txBox="1">
            <a:spLocks/>
          </p:cNvSpPr>
          <p:nvPr/>
        </p:nvSpPr>
        <p:spPr>
          <a:xfrm>
            <a:off x="1942885" y="6404113"/>
            <a:ext cx="4366475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財團法人職業災害預防及重建中心</a:t>
            </a:r>
          </a:p>
        </p:txBody>
      </p:sp>
      <p:graphicFrame>
        <p:nvGraphicFramePr>
          <p:cNvPr id="2" name="表格 1">
            <a:extLst>
              <a:ext uri="{FF2B5EF4-FFF2-40B4-BE49-F238E27FC236}">
                <a16:creationId xmlns:a16="http://schemas.microsoft.com/office/drawing/2014/main" id="{4F785F5A-B8F9-0D08-1B0E-E92C6B61A17F}"/>
              </a:ext>
            </a:extLst>
          </p:cNvPr>
          <p:cNvGraphicFramePr>
            <a:graphicFrameLocks noGrp="1"/>
          </p:cNvGraphicFramePr>
          <p:nvPr/>
        </p:nvGraphicFramePr>
        <p:xfrm>
          <a:off x="213360" y="4099694"/>
          <a:ext cx="11765280" cy="14209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7069">
                  <a:extLst>
                    <a:ext uri="{9D8B030D-6E8A-4147-A177-3AD203B41FA5}">
                      <a16:colId xmlns:a16="http://schemas.microsoft.com/office/drawing/2014/main" val="1232056173"/>
                    </a:ext>
                  </a:extLst>
                </a:gridCol>
                <a:gridCol w="1567214">
                  <a:extLst>
                    <a:ext uri="{9D8B030D-6E8A-4147-A177-3AD203B41FA5}">
                      <a16:colId xmlns:a16="http://schemas.microsoft.com/office/drawing/2014/main" val="3177158767"/>
                    </a:ext>
                  </a:extLst>
                </a:gridCol>
                <a:gridCol w="4860350">
                  <a:extLst>
                    <a:ext uri="{9D8B030D-6E8A-4147-A177-3AD203B41FA5}">
                      <a16:colId xmlns:a16="http://schemas.microsoft.com/office/drawing/2014/main" val="992260215"/>
                    </a:ext>
                  </a:extLst>
                </a:gridCol>
                <a:gridCol w="2887052">
                  <a:extLst>
                    <a:ext uri="{9D8B030D-6E8A-4147-A177-3AD203B41FA5}">
                      <a16:colId xmlns:a16="http://schemas.microsoft.com/office/drawing/2014/main" val="3303974975"/>
                    </a:ext>
                  </a:extLst>
                </a:gridCol>
                <a:gridCol w="1723595">
                  <a:extLst>
                    <a:ext uri="{9D8B030D-6E8A-4147-A177-3AD203B41FA5}">
                      <a16:colId xmlns:a16="http://schemas.microsoft.com/office/drawing/2014/main" val="165078166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+mj-ea"/>
                          <a:ea typeface="+mj-ea"/>
                        </a:rPr>
                        <a:t>日期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+mj-ea"/>
                          <a:ea typeface="+mj-ea"/>
                        </a:rPr>
                        <a:t>時間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+mj-ea"/>
                          <a:ea typeface="+mj-ea"/>
                        </a:rPr>
                        <a:t>可登入時數課程</a:t>
                      </a:r>
                      <a:endParaRPr lang="en-US" altLang="zh-TW" dirty="0">
                        <a:latin typeface="+mj-ea"/>
                        <a:ea typeface="+mj-ea"/>
                      </a:endParaRPr>
                    </a:p>
                    <a:p>
                      <a:pPr algn="ctr"/>
                      <a:r>
                        <a:rPr lang="en-US" altLang="zh-TW" sz="1200" dirty="0">
                          <a:latin typeface="+mj-ea"/>
                          <a:ea typeface="+mj-ea"/>
                        </a:rPr>
                        <a:t>(</a:t>
                      </a:r>
                      <a:r>
                        <a:rPr lang="zh-TW" altLang="en-US" sz="1200" dirty="0">
                          <a:latin typeface="+mj-ea"/>
                          <a:ea typeface="+mj-ea"/>
                        </a:rPr>
                        <a:t>欲登錄在職回訓時數者，請於報名時提供原結業證書或資格證明文件</a:t>
                      </a:r>
                      <a:r>
                        <a:rPr lang="en-US" altLang="zh-TW" sz="1200" dirty="0">
                          <a:latin typeface="+mj-ea"/>
                          <a:ea typeface="+mj-ea"/>
                        </a:rPr>
                        <a:t>)</a:t>
                      </a:r>
                      <a:endParaRPr lang="zh-TW" altLang="en-US" sz="1200" dirty="0">
                        <a:latin typeface="+mj-ea"/>
                        <a:ea typeface="+mj-ea"/>
                      </a:endParaRP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+mj-ea"/>
                          <a:ea typeface="+mj-ea"/>
                        </a:rPr>
                        <a:t>報名網址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+mj-ea"/>
                          <a:ea typeface="+mj-ea"/>
                        </a:rPr>
                        <a:t>報名</a:t>
                      </a:r>
                      <a:r>
                        <a:rPr lang="en-US" altLang="zh-TW" dirty="0">
                          <a:latin typeface="+mj-ea"/>
                          <a:ea typeface="+mj-ea"/>
                        </a:rPr>
                        <a:t>QR Code</a:t>
                      </a:r>
                      <a:endParaRPr lang="zh-TW" altLang="en-US" dirty="0">
                        <a:latin typeface="+mj-ea"/>
                        <a:ea typeface="+mj-ea"/>
                      </a:endParaRP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2016857"/>
                  </a:ext>
                </a:extLst>
              </a:tr>
              <a:tr h="872312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+mj-lt"/>
                          <a:ea typeface="+mj-ea"/>
                        </a:rPr>
                        <a:t>9/19</a:t>
                      </a:r>
                    </a:p>
                    <a:p>
                      <a:pPr algn="ctr"/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+mj-lt"/>
                          <a:ea typeface="+mj-ea"/>
                        </a:rPr>
                        <a:t>(</a:t>
                      </a:r>
                      <a:r>
                        <a:rPr lang="zh-TW" altLang="en-US" b="1" dirty="0">
                          <a:solidFill>
                            <a:srgbClr val="0000CC"/>
                          </a:solidFill>
                          <a:latin typeface="+mj-lt"/>
                          <a:ea typeface="+mj-ea"/>
                        </a:rPr>
                        <a:t>五</a:t>
                      </a:r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+mj-lt"/>
                          <a:ea typeface="+mj-ea"/>
                        </a:rPr>
                        <a:t>)</a:t>
                      </a:r>
                      <a:endParaRPr lang="zh-TW" altLang="en-US" b="1" dirty="0">
                        <a:solidFill>
                          <a:srgbClr val="0000CC"/>
                        </a:solidFill>
                        <a:latin typeface="+mj-lt"/>
                        <a:ea typeface="+mj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+mj-lt"/>
                          <a:ea typeface="+mj-ea"/>
                        </a:rPr>
                        <a:t>09:00-16:00</a:t>
                      </a:r>
                      <a:br>
                        <a:rPr lang="en-US" altLang="zh-TW" b="1">
                          <a:solidFill>
                            <a:srgbClr val="0000CC"/>
                          </a:solidFill>
                          <a:latin typeface="+mj-lt"/>
                          <a:ea typeface="+mj-ea"/>
                        </a:rPr>
                      </a:br>
                      <a:r>
                        <a:rPr lang="en-US" altLang="zh-TW" b="1">
                          <a:solidFill>
                            <a:srgbClr val="0000CC"/>
                          </a:solidFill>
                          <a:latin typeface="+mj-lt"/>
                          <a:ea typeface="+mj-ea"/>
                        </a:rPr>
                        <a:t>(6</a:t>
                      </a:r>
                      <a:r>
                        <a:rPr lang="zh-TW" altLang="en-US" b="1">
                          <a:solidFill>
                            <a:srgbClr val="0000CC"/>
                          </a:solidFill>
                          <a:latin typeface="+mj-lt"/>
                          <a:ea typeface="+mj-ea"/>
                        </a:rPr>
                        <a:t>小時</a:t>
                      </a:r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+mj-lt"/>
                          <a:ea typeface="+mj-ea"/>
                        </a:rPr>
                        <a:t>)</a:t>
                      </a:r>
                      <a:endParaRPr lang="zh-TW" altLang="en-US" b="1" dirty="0">
                        <a:solidFill>
                          <a:srgbClr val="0000CC"/>
                        </a:solidFill>
                        <a:latin typeface="+mj-lt"/>
                        <a:ea typeface="+mj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1" kern="1200" dirty="0">
                          <a:solidFill>
                            <a:srgbClr val="0000CC"/>
                          </a:solidFill>
                          <a:latin typeface="+mj-ea"/>
                          <a:ea typeface="+mn-ea"/>
                          <a:cs typeface="+mn-cs"/>
                        </a:rPr>
                        <a:t>營造業業務主管回訓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700" b="1" i="0" u="none" strike="noStrike" kern="1200" dirty="0">
                          <a:solidFill>
                            <a:srgbClr val="0000CC"/>
                          </a:solidFill>
                          <a:latin typeface="+mn-lt"/>
                          <a:ea typeface="+mn-ea"/>
                          <a:cs typeface="+mn-cs"/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https://isha.org.tw/6cTPzI</a:t>
                      </a:r>
                      <a:endParaRPr lang="zh-TW" altLang="en-US" sz="1700" b="1" dirty="0">
                        <a:solidFill>
                          <a:srgbClr val="0000CC"/>
                        </a:solidFill>
                        <a:latin typeface="+mj-lt"/>
                        <a:ea typeface="+mj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rgbClr val="0000CC"/>
                        </a:solidFill>
                        <a:latin typeface="+mj-ea"/>
                        <a:ea typeface="+mj-ea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51188941"/>
                  </a:ext>
                </a:extLst>
              </a:tr>
            </a:tbl>
          </a:graphicData>
        </a:graphic>
      </p:graphicFrame>
      <p:sp>
        <p:nvSpPr>
          <p:cNvPr id="10" name="副標題 2">
            <a:extLst>
              <a:ext uri="{FF2B5EF4-FFF2-40B4-BE49-F238E27FC236}">
                <a16:creationId xmlns:a16="http://schemas.microsoft.com/office/drawing/2014/main" id="{059866E1-ADCE-637F-1A88-C563C385EF9C}"/>
              </a:ext>
            </a:extLst>
          </p:cNvPr>
          <p:cNvSpPr txBox="1">
            <a:spLocks/>
          </p:cNvSpPr>
          <p:nvPr/>
        </p:nvSpPr>
        <p:spPr>
          <a:xfrm>
            <a:off x="5310997" y="5406923"/>
            <a:ext cx="6765966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TW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*</a:t>
            </a:r>
            <a:r>
              <a:rPr kumimoji="0" lang="zh-TW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如遇天災或不可抗力之因素導致無法開課，本會將另行安排日期並重新公告與通知</a:t>
            </a:r>
            <a:r>
              <a:rPr kumimoji="0" lang="en-US" altLang="zh-TW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*</a:t>
            </a:r>
            <a:endParaRPr kumimoji="0" lang="zh-TW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23" name="副標題 2">
            <a:extLst>
              <a:ext uri="{FF2B5EF4-FFF2-40B4-BE49-F238E27FC236}">
                <a16:creationId xmlns:a16="http://schemas.microsoft.com/office/drawing/2014/main" id="{7EA9EFCD-5364-6F08-03F8-7872D3A22F27}"/>
              </a:ext>
            </a:extLst>
          </p:cNvPr>
          <p:cNvSpPr txBox="1">
            <a:spLocks/>
          </p:cNvSpPr>
          <p:nvPr/>
        </p:nvSpPr>
        <p:spPr>
          <a:xfrm>
            <a:off x="29668" y="5592105"/>
            <a:ext cx="12162332" cy="860207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         上課地點：高雄市新興區中正三路</a:t>
            </a: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88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號</a:t>
            </a: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4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樓之</a:t>
            </a: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1              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聯絡電話：</a:t>
            </a: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Wingdings" panose="05000000000000000000" pitchFamily="2" charset="2"/>
              </a:rPr>
              <a:t> (07)311-7311</a:t>
            </a:r>
          </a:p>
          <a:p>
            <a:pPr marL="0" marR="0" lvl="0" indent="0" algn="l" defTabSz="893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Wingdings" panose="05000000000000000000" pitchFamily="2" charset="2"/>
              </a:rPr>
              <a:t>          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承辦人：徐小姐、黃先生</a:t>
            </a: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                                                  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聯絡信箱：</a:t>
            </a: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</a:rPr>
              <a:t>mary@mail.isha.org.tw</a:t>
            </a:r>
          </a:p>
        </p:txBody>
      </p:sp>
      <p:pic>
        <p:nvPicPr>
          <p:cNvPr id="25" name="圖形 24" descr="有圖釘的地圖 以實心填滿">
            <a:extLst>
              <a:ext uri="{FF2B5EF4-FFF2-40B4-BE49-F238E27FC236}">
                <a16:creationId xmlns:a16="http://schemas.microsoft.com/office/drawing/2014/main" id="{D70A400B-6C44-3C60-FAFE-384A0508B67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24925" y="5631728"/>
            <a:ext cx="360000" cy="360000"/>
          </a:xfrm>
          <a:prstGeom prst="rect">
            <a:avLst/>
          </a:prstGeom>
        </p:spPr>
      </p:pic>
      <p:pic>
        <p:nvPicPr>
          <p:cNvPr id="28" name="圖形 27" descr="電話 以實心填滿">
            <a:extLst>
              <a:ext uri="{FF2B5EF4-FFF2-40B4-BE49-F238E27FC236}">
                <a16:creationId xmlns:a16="http://schemas.microsoft.com/office/drawing/2014/main" id="{8AFD0903-6525-5BEA-2E20-3B00C3233CF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364160" y="5662683"/>
            <a:ext cx="360000" cy="360000"/>
          </a:xfrm>
          <a:prstGeom prst="rect">
            <a:avLst/>
          </a:prstGeom>
        </p:spPr>
      </p:pic>
      <p:pic>
        <p:nvPicPr>
          <p:cNvPr id="29" name="圖形 28" descr="客服中心 以實心填滿">
            <a:extLst>
              <a:ext uri="{FF2B5EF4-FFF2-40B4-BE49-F238E27FC236}">
                <a16:creationId xmlns:a16="http://schemas.microsoft.com/office/drawing/2014/main" id="{D5248708-E33B-892D-8D84-83452BCAFB5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24925" y="5945621"/>
            <a:ext cx="360000" cy="360000"/>
          </a:xfrm>
          <a:prstGeom prst="rect">
            <a:avLst/>
          </a:prstGeom>
        </p:spPr>
      </p:pic>
      <p:pic>
        <p:nvPicPr>
          <p:cNvPr id="32" name="圖形 31" descr="信箱 以實心填滿">
            <a:extLst>
              <a:ext uri="{FF2B5EF4-FFF2-40B4-BE49-F238E27FC236}">
                <a16:creationId xmlns:a16="http://schemas.microsoft.com/office/drawing/2014/main" id="{90B8022F-9BB4-69ED-A035-267B84EAE87C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6364160" y="6022208"/>
            <a:ext cx="360000" cy="360000"/>
          </a:xfrm>
          <a:prstGeom prst="rect">
            <a:avLst/>
          </a:prstGeom>
        </p:spPr>
      </p:pic>
      <p:pic>
        <p:nvPicPr>
          <p:cNvPr id="12" name="圖片 11" descr="一張含有 運輸, 挖土機, 建造裝備, 車輛 的圖片&#10;&#10;AI 產生的內容可能不正確。">
            <a:extLst>
              <a:ext uri="{FF2B5EF4-FFF2-40B4-BE49-F238E27FC236}">
                <a16:creationId xmlns:a16="http://schemas.microsoft.com/office/drawing/2014/main" id="{C7D7CB66-5242-D5B3-28F9-C1C743871901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9961" b="89844" l="4395" r="92383">
                        <a14:foregroundMark x1="8789" y1="80176" x2="8789" y2="80176"/>
                        <a14:foregroundMark x1="7813" y1="87402" x2="7813" y2="87402"/>
                        <a14:foregroundMark x1="4492" y1="86816" x2="4492" y2="86816"/>
                        <a14:foregroundMark x1="91211" y1="76758" x2="91211" y2="76758"/>
                        <a14:foregroundMark x1="92383" y1="59961" x2="92383" y2="59961"/>
                      </a14:backgroundRemoval>
                    </a14:imgEffect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211" y="1879119"/>
            <a:ext cx="1516218" cy="1516218"/>
          </a:xfrm>
          <a:prstGeom prst="rect">
            <a:avLst/>
          </a:prstGeom>
        </p:spPr>
      </p:pic>
      <p:pic>
        <p:nvPicPr>
          <p:cNvPr id="13" name="圖片 12" descr="一張含有 運輸, 車輛, 牽引機, 陸上交通工具 的圖片&#10;&#10;AI 產生的內容可能不正確。">
            <a:extLst>
              <a:ext uri="{FF2B5EF4-FFF2-40B4-BE49-F238E27FC236}">
                <a16:creationId xmlns:a16="http://schemas.microsoft.com/office/drawing/2014/main" id="{B9A7E095-1F78-D72C-9AB4-50407EDBCF03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9961" b="89941" l="6152" r="89941">
                        <a14:foregroundMark x1="10254" y1="68262" x2="6690" y2="75814"/>
                        <a14:backgroundMark x1="19824" y1="44141" x2="19824" y2="44141"/>
                        <a14:backgroundMark x1="19824" y1="44629" x2="35938" y2="27344"/>
                        <a14:backgroundMark x1="35938" y1="27344" x2="47168" y2="24609"/>
                        <a14:backgroundMark x1="47168" y1="24609" x2="65820" y2="25684"/>
                        <a14:backgroundMark x1="65820" y1="25684" x2="70605" y2="30762"/>
                        <a14:backgroundMark x1="70605" y1="30762" x2="74902" y2="40137"/>
                        <a14:backgroundMark x1="74902" y1="40137" x2="81543" y2="45703"/>
                        <a14:backgroundMark x1="81543" y1="45703" x2="82227" y2="57520"/>
                        <a14:backgroundMark x1="82227" y1="57520" x2="78906" y2="70996"/>
                        <a14:backgroundMark x1="38770" y1="44043" x2="38281" y2="43066"/>
                        <a14:backgroundMark x1="65820" y1="38086" x2="65527" y2="42676"/>
                        <a14:backgroundMark x1="32227" y1="51074" x2="32227" y2="51074"/>
                        <a14:backgroundMark x1="18164" y1="86621" x2="92480" y2="68262"/>
                        <a14:backgroundMark x1="9724" y1="78802" x2="28027" y2="84277"/>
                        <a14:backgroundMark x1="28027" y1="84277" x2="36230" y2="81934"/>
                        <a14:backgroundMark x1="36230" y1="81934" x2="37012" y2="81445"/>
                        <a14:backgroundMark x1="3613" y1="76758" x2="9863" y2="79102"/>
                        <a14:backgroundMark x1="12988" y1="51563" x2="30078" y2="42969"/>
                        <a14:backgroundMark x1="30078" y1="42969" x2="37402" y2="32715"/>
                        <a14:backgroundMark x1="37402" y1="32715" x2="44629" y2="29297"/>
                        <a14:backgroundMark x1="44629" y1="29297" x2="56445" y2="29004"/>
                        <a14:backgroundMark x1="56445" y1="29004" x2="66113" y2="29102"/>
                        <a14:backgroundMark x1="66113" y1="29102" x2="74219" y2="35840"/>
                        <a14:backgroundMark x1="74219" y1="35840" x2="84473" y2="50977"/>
                        <a14:backgroundMark x1="84473" y1="50977" x2="91211" y2="35254"/>
                        <a14:backgroundMark x1="91211" y1="35254" x2="77246" y2="16797"/>
                        <a14:backgroundMark x1="77246" y1="16797" x2="33398" y2="12695"/>
                        <a14:backgroundMark x1="33398" y1="12695" x2="17871" y2="20801"/>
                        <a14:backgroundMark x1="17871" y1="20801" x2="9277" y2="34277"/>
                        <a14:backgroundMark x1="9277" y1="34277" x2="7520" y2="45605"/>
                        <a14:backgroundMark x1="7520" y1="45605" x2="11914" y2="51074"/>
                      </a14:backgroundRemoval>
                    </a14:imgEffect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057826" y="2402988"/>
            <a:ext cx="1945498" cy="1945498"/>
          </a:xfrm>
          <a:prstGeom prst="rect">
            <a:avLst/>
          </a:prstGeom>
        </p:spPr>
      </p:pic>
      <p:sp>
        <p:nvSpPr>
          <p:cNvPr id="18" name="副標題 2">
            <a:extLst>
              <a:ext uri="{FF2B5EF4-FFF2-40B4-BE49-F238E27FC236}">
                <a16:creationId xmlns:a16="http://schemas.microsoft.com/office/drawing/2014/main" id="{41F77DFD-7237-96FD-8F54-81752CBBB2FD}"/>
              </a:ext>
            </a:extLst>
          </p:cNvPr>
          <p:cNvSpPr txBox="1">
            <a:spLocks/>
          </p:cNvSpPr>
          <p:nvPr/>
        </p:nvSpPr>
        <p:spPr>
          <a:xfrm>
            <a:off x="9968747" y="1807641"/>
            <a:ext cx="2288567" cy="24856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TW" sz="18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*</a:t>
            </a:r>
            <a:r>
              <a:rPr kumimoji="0" lang="zh-TW" altLang="en-US" sz="18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名額有限 額滿為止</a:t>
            </a:r>
            <a:r>
              <a:rPr kumimoji="0" lang="en-US" altLang="zh-TW" sz="18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*</a:t>
            </a:r>
            <a:endParaRPr kumimoji="0" lang="zh-TW" altLang="en-US" sz="1800" b="1" i="0" u="sng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19" name="爆炸: 八角 18">
            <a:extLst>
              <a:ext uri="{FF2B5EF4-FFF2-40B4-BE49-F238E27FC236}">
                <a16:creationId xmlns:a16="http://schemas.microsoft.com/office/drawing/2014/main" id="{C6D321AC-0CF6-5B8F-023E-687A650BBE77}"/>
              </a:ext>
            </a:extLst>
          </p:cNvPr>
          <p:cNvSpPr/>
          <p:nvPr/>
        </p:nvSpPr>
        <p:spPr>
          <a:xfrm rot="445979">
            <a:off x="9553832" y="651478"/>
            <a:ext cx="2655220" cy="1155366"/>
          </a:xfrm>
          <a:prstGeom prst="irregularSeal1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 panose="020B0603020202020204"/>
                <a:ea typeface="微軟正黑體" panose="020B0604030504040204" pitchFamily="34" charset="-120"/>
                <a:cs typeface="+mn-cs"/>
              </a:rPr>
              <a:t>免費課程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10667324" y="4627620"/>
            <a:ext cx="891411" cy="891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053392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7477B5-312B-8F1C-D117-59ABD30CB0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 descr="一張含有 文字 的圖片&#10;&#10;自動產生的描述">
            <a:extLst>
              <a:ext uri="{FF2B5EF4-FFF2-40B4-BE49-F238E27FC236}">
                <a16:creationId xmlns:a16="http://schemas.microsoft.com/office/drawing/2014/main" id="{CE2B5E6C-44AE-4160-D67D-CC675AB04D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152"/>
          <a:stretch/>
        </p:blipFill>
        <p:spPr bwMode="auto">
          <a:xfrm>
            <a:off x="1510579" y="6384485"/>
            <a:ext cx="532243" cy="482738"/>
          </a:xfrm>
          <a:prstGeom prst="rect">
            <a:avLst/>
          </a:prstGeom>
          <a:noFill/>
        </p:spPr>
      </p:pic>
      <p:pic>
        <p:nvPicPr>
          <p:cNvPr id="16" name="Picture 8" descr="C:\Users\cwj\Desktop\協會logo2.jpg.tif">
            <a:extLst>
              <a:ext uri="{FF2B5EF4-FFF2-40B4-BE49-F238E27FC236}">
                <a16:creationId xmlns:a16="http://schemas.microsoft.com/office/drawing/2014/main" id="{36B1CD9A-24CD-A965-7CFD-854908FEBA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8911" y1="42574" x2="30033" y2="10891"/>
                        <a14:foregroundMark x1="5941" y1="42574" x2="18812" y2="16172"/>
                        <a14:foregroundMark x1="49835" y1="7921" x2="64026" y2="7261"/>
                        <a14:foregroundMark x1="41584" y1="7921" x2="50495" y2="12541"/>
                        <a14:foregroundMark x1="43564" y1="8581" x2="52145" y2="4290"/>
                        <a14:foregroundMark x1="33003" y1="32013" x2="65017" y2="61716"/>
                        <a14:foregroundMark x1="69307" y1="35314" x2="69307" y2="35314"/>
                        <a14:foregroundMark x1="62706" y1="41914" x2="66337" y2="61716"/>
                        <a14:foregroundMark x1="70297" y1="41914" x2="58086" y2="43564"/>
                        <a14:foregroundMark x1="67987" y1="35314" x2="56436" y2="38284"/>
                        <a14:foregroundMark x1="62706" y1="35974" x2="63366" y2="28383"/>
                        <a14:foregroundMark x1="36304" y1="39604" x2="36304" y2="39604"/>
                        <a14:foregroundMark x1="39274" y1="27723" x2="36304" y2="38284"/>
                        <a14:foregroundMark x1="33993" y1="41254" x2="24092" y2="41914"/>
                        <a14:foregroundMark x1="23432" y1="44224" x2="32343" y2="47855"/>
                        <a14:foregroundMark x1="32343" y1="44224" x2="44554" y2="47195"/>
                        <a14:foregroundMark x1="36304" y1="54125" x2="33993" y2="63036"/>
                        <a14:foregroundMark x1="35314" y1="65347" x2="42244" y2="62376"/>
                        <a14:foregroundMark x1="55776" y1="63036" x2="66997" y2="57756"/>
                        <a14:foregroundMark x1="54125" y1="26733" x2="54125" y2="26733"/>
                        <a14:foregroundMark x1="50495" y1="26733" x2="51155" y2="19142"/>
                        <a14:foregroundMark x1="47525" y1="25413" x2="48845" y2="30693"/>
                        <a14:foregroundMark x1="28713" y1="86469" x2="48845" y2="90429"/>
                        <a14:foregroundMark x1="46865" y1="90429" x2="54125" y2="92739"/>
                        <a14:foregroundMark x1="57426" y1="95710" x2="57426" y2="95710"/>
                        <a14:foregroundMark x1="70297" y1="91749" x2="70297" y2="91749"/>
                        <a14:foregroundMark x1="88449" y1="77558" x2="88449" y2="77558"/>
                        <a14:foregroundMark x1="86799" y1="33663" x2="86799" y2="336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83" y="6350705"/>
            <a:ext cx="512162" cy="511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副標題 2">
            <a:extLst>
              <a:ext uri="{FF2B5EF4-FFF2-40B4-BE49-F238E27FC236}">
                <a16:creationId xmlns:a16="http://schemas.microsoft.com/office/drawing/2014/main" id="{ED310805-64A9-628F-EF30-90C7A7E4B0BE}"/>
              </a:ext>
            </a:extLst>
          </p:cNvPr>
          <p:cNvSpPr txBox="1">
            <a:spLocks/>
          </p:cNvSpPr>
          <p:nvPr/>
        </p:nvSpPr>
        <p:spPr>
          <a:xfrm>
            <a:off x="7855192" y="6404113"/>
            <a:ext cx="4366475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社團法人中華民國工業安全衛生協會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B434B3BA-5F2E-B6E4-5F2A-928BCC223BEE}"/>
              </a:ext>
            </a:extLst>
          </p:cNvPr>
          <p:cNvSpPr txBox="1">
            <a:spLocks/>
          </p:cNvSpPr>
          <p:nvPr/>
        </p:nvSpPr>
        <p:spPr>
          <a:xfrm>
            <a:off x="213360" y="6404113"/>
            <a:ext cx="1416762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主辦單位：</a:t>
            </a:r>
          </a:p>
        </p:txBody>
      </p:sp>
      <p:sp>
        <p:nvSpPr>
          <p:cNvPr id="11" name="副標題 2">
            <a:extLst>
              <a:ext uri="{FF2B5EF4-FFF2-40B4-BE49-F238E27FC236}">
                <a16:creationId xmlns:a16="http://schemas.microsoft.com/office/drawing/2014/main" id="{E935D1E9-5FF2-AE36-9316-0205D4FF3B54}"/>
              </a:ext>
            </a:extLst>
          </p:cNvPr>
          <p:cNvSpPr txBox="1">
            <a:spLocks/>
          </p:cNvSpPr>
          <p:nvPr/>
        </p:nvSpPr>
        <p:spPr>
          <a:xfrm>
            <a:off x="6025730" y="6404113"/>
            <a:ext cx="1416762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執行單位：</a:t>
            </a:r>
          </a:p>
        </p:txBody>
      </p:sp>
      <p:sp>
        <p:nvSpPr>
          <p:cNvPr id="15" name="副標題 2">
            <a:extLst>
              <a:ext uri="{FF2B5EF4-FFF2-40B4-BE49-F238E27FC236}">
                <a16:creationId xmlns:a16="http://schemas.microsoft.com/office/drawing/2014/main" id="{D6995E13-DBC9-3C85-3526-685C84FC9CBB}"/>
              </a:ext>
            </a:extLst>
          </p:cNvPr>
          <p:cNvSpPr txBox="1">
            <a:spLocks/>
          </p:cNvSpPr>
          <p:nvPr/>
        </p:nvSpPr>
        <p:spPr>
          <a:xfrm>
            <a:off x="-14834" y="243351"/>
            <a:ext cx="12221667" cy="690916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TW" sz="3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114</a:t>
            </a:r>
            <a:r>
              <a:rPr kumimoji="0" lang="zh-TW" altLang="en-US" sz="3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年產業用車輛機械自動檢查實務及技研發教育訓練</a:t>
            </a:r>
            <a:endParaRPr kumimoji="0" lang="en-US" altLang="zh-TW" sz="3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TW" sz="3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-</a:t>
            </a:r>
            <a:r>
              <a:rPr kumimoji="0" lang="zh-TW" alt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台南職訓中心</a:t>
            </a:r>
            <a:r>
              <a:rPr kumimoji="0" lang="en-US" altLang="zh-TW" sz="3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(</a:t>
            </a:r>
            <a:r>
              <a:rPr kumimoji="0" lang="zh-TW" alt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樹谷教室</a:t>
            </a:r>
            <a:r>
              <a:rPr kumimoji="0" lang="en-US" altLang="zh-TW" sz="3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)-</a:t>
            </a:r>
            <a:endParaRPr kumimoji="0" lang="zh-TW" altLang="en-US" sz="3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27" name="副標題 2">
            <a:extLst>
              <a:ext uri="{FF2B5EF4-FFF2-40B4-BE49-F238E27FC236}">
                <a16:creationId xmlns:a16="http://schemas.microsoft.com/office/drawing/2014/main" id="{0B43C2AF-ED79-F4F3-9FCC-381A3FE6853B}"/>
              </a:ext>
            </a:extLst>
          </p:cNvPr>
          <p:cNvSpPr txBox="1">
            <a:spLocks/>
          </p:cNvSpPr>
          <p:nvPr/>
        </p:nvSpPr>
        <p:spPr>
          <a:xfrm>
            <a:off x="1942885" y="6404113"/>
            <a:ext cx="4366475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財團法人職業災害預防及重建中心</a:t>
            </a:r>
          </a:p>
        </p:txBody>
      </p:sp>
      <p:graphicFrame>
        <p:nvGraphicFramePr>
          <p:cNvPr id="2" name="表格 1">
            <a:extLst>
              <a:ext uri="{FF2B5EF4-FFF2-40B4-BE49-F238E27FC236}">
                <a16:creationId xmlns:a16="http://schemas.microsoft.com/office/drawing/2014/main" id="{BD1C3EAC-D90D-DEBC-8E90-40FFAF271AEF}"/>
              </a:ext>
            </a:extLst>
          </p:cNvPr>
          <p:cNvGraphicFramePr>
            <a:graphicFrameLocks noGrp="1"/>
          </p:cNvGraphicFramePr>
          <p:nvPr/>
        </p:nvGraphicFramePr>
        <p:xfrm>
          <a:off x="213360" y="4015372"/>
          <a:ext cx="11769091" cy="14209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4972">
                  <a:extLst>
                    <a:ext uri="{9D8B030D-6E8A-4147-A177-3AD203B41FA5}">
                      <a16:colId xmlns:a16="http://schemas.microsoft.com/office/drawing/2014/main" val="1232056173"/>
                    </a:ext>
                  </a:extLst>
                </a:gridCol>
                <a:gridCol w="1534728">
                  <a:extLst>
                    <a:ext uri="{9D8B030D-6E8A-4147-A177-3AD203B41FA5}">
                      <a16:colId xmlns:a16="http://schemas.microsoft.com/office/drawing/2014/main" val="3177158767"/>
                    </a:ext>
                  </a:extLst>
                </a:gridCol>
                <a:gridCol w="5099092">
                  <a:extLst>
                    <a:ext uri="{9D8B030D-6E8A-4147-A177-3AD203B41FA5}">
                      <a16:colId xmlns:a16="http://schemas.microsoft.com/office/drawing/2014/main" val="992260215"/>
                    </a:ext>
                  </a:extLst>
                </a:gridCol>
                <a:gridCol w="2672302">
                  <a:extLst>
                    <a:ext uri="{9D8B030D-6E8A-4147-A177-3AD203B41FA5}">
                      <a16:colId xmlns:a16="http://schemas.microsoft.com/office/drawing/2014/main" val="3303974975"/>
                    </a:ext>
                  </a:extLst>
                </a:gridCol>
                <a:gridCol w="1687997">
                  <a:extLst>
                    <a:ext uri="{9D8B030D-6E8A-4147-A177-3AD203B41FA5}">
                      <a16:colId xmlns:a16="http://schemas.microsoft.com/office/drawing/2014/main" val="165078166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日期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時間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可登入時數課程</a:t>
                      </a:r>
                      <a:endParaRPr lang="en-US" altLang="zh-TW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/>
                      <a:r>
                        <a:rPr lang="en-US" altLang="zh-TW" sz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欲登錄在職回訓時數者，請於報名時提供原結業證書或資格證明文件</a:t>
                      </a:r>
                      <a:r>
                        <a:rPr lang="en-US" altLang="zh-TW" sz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sz="12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報名網址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報名</a:t>
                      </a:r>
                      <a:r>
                        <a:rPr lang="en-US" altLang="zh-TW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QR Code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2016857"/>
                  </a:ext>
                </a:extLst>
              </a:tr>
              <a:tr h="872312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+mn-lt"/>
                          <a:ea typeface="微軟正黑體" panose="020B0604030504040204" pitchFamily="34" charset="-120"/>
                        </a:rPr>
                        <a:t>9/30</a:t>
                      </a:r>
                    </a:p>
                    <a:p>
                      <a:pPr algn="ctr"/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+mn-lt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b="1" dirty="0">
                          <a:solidFill>
                            <a:srgbClr val="0000CC"/>
                          </a:solidFill>
                          <a:latin typeface="+mn-lt"/>
                          <a:ea typeface="微軟正黑體" panose="020B0604030504040204" pitchFamily="34" charset="-120"/>
                        </a:rPr>
                        <a:t>二</a:t>
                      </a:r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+mn-lt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b="1" dirty="0">
                        <a:solidFill>
                          <a:srgbClr val="0000CC"/>
                        </a:solidFill>
                        <a:latin typeface="+mn-lt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+mn-lt"/>
                          <a:ea typeface="微軟正黑體" panose="020B0604030504040204" pitchFamily="34" charset="-120"/>
                        </a:rPr>
                        <a:t>09:00-16:00</a:t>
                      </a:r>
                    </a:p>
                    <a:p>
                      <a:pPr algn="ctr"/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+mn-lt"/>
                          <a:ea typeface="微軟正黑體" panose="020B0604030504040204" pitchFamily="34" charset="-120"/>
                        </a:rPr>
                        <a:t>(6</a:t>
                      </a:r>
                      <a:r>
                        <a:rPr lang="zh-TW" altLang="en-US" b="1" dirty="0">
                          <a:solidFill>
                            <a:srgbClr val="0000CC"/>
                          </a:solidFill>
                          <a:latin typeface="+mn-lt"/>
                          <a:ea typeface="微軟正黑體" panose="020B0604030504040204" pitchFamily="34" charset="-120"/>
                        </a:rPr>
                        <a:t>小時</a:t>
                      </a:r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+mn-lt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b="1" dirty="0">
                        <a:solidFill>
                          <a:srgbClr val="0000CC"/>
                        </a:solidFill>
                        <a:latin typeface="+mn-lt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>
                          <a:solidFill>
                            <a:srgbClr val="0000CC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營造業職業安全衛生業務主管</a:t>
                      </a:r>
                      <a:endParaRPr lang="en-US" altLang="zh-TW" sz="2000" b="1" dirty="0">
                        <a:solidFill>
                          <a:srgbClr val="0000CC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/>
                      <a:r>
                        <a:rPr lang="zh-TW" altLang="en-US" sz="2000" b="1" dirty="0">
                          <a:solidFill>
                            <a:srgbClr val="0000CC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在職教育訓練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700" b="1" i="0" u="sng" kern="1200" dirty="0">
                          <a:solidFill>
                            <a:srgbClr val="0000CC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  <a:cs typeface="+mn-cs"/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https://reurl.cc/5Kadeq</a:t>
                      </a:r>
                      <a:endParaRPr lang="zh-TW" altLang="en-US" sz="1700" b="1" dirty="0">
                        <a:solidFill>
                          <a:srgbClr val="0000CC"/>
                        </a:solidFill>
                        <a:latin typeface="+mn-lt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rgbClr val="0000CC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51188941"/>
                  </a:ext>
                </a:extLst>
              </a:tr>
            </a:tbl>
          </a:graphicData>
        </a:graphic>
      </p:graphicFrame>
      <p:sp>
        <p:nvSpPr>
          <p:cNvPr id="10" name="副標題 2">
            <a:extLst>
              <a:ext uri="{FF2B5EF4-FFF2-40B4-BE49-F238E27FC236}">
                <a16:creationId xmlns:a16="http://schemas.microsoft.com/office/drawing/2014/main" id="{2E1BA3F8-F990-7F3A-2DD8-4AEC2C5AEC5F}"/>
              </a:ext>
            </a:extLst>
          </p:cNvPr>
          <p:cNvSpPr txBox="1">
            <a:spLocks/>
          </p:cNvSpPr>
          <p:nvPr/>
        </p:nvSpPr>
        <p:spPr>
          <a:xfrm>
            <a:off x="5396366" y="5320988"/>
            <a:ext cx="6765966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TW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*</a:t>
            </a:r>
            <a:r>
              <a:rPr kumimoji="0" lang="zh-TW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如遇天災或不可抗力之因素導致無法開課，本會將另行安排日期並重新公告與通知</a:t>
            </a:r>
            <a:r>
              <a:rPr kumimoji="0" lang="en-US" altLang="zh-TW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*</a:t>
            </a:r>
            <a:endParaRPr kumimoji="0" lang="zh-TW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12" name="副標題 2">
            <a:extLst>
              <a:ext uri="{FF2B5EF4-FFF2-40B4-BE49-F238E27FC236}">
                <a16:creationId xmlns:a16="http://schemas.microsoft.com/office/drawing/2014/main" id="{9F7B7284-BA27-0737-5D74-50C10D7909F1}"/>
              </a:ext>
            </a:extLst>
          </p:cNvPr>
          <p:cNvSpPr txBox="1">
            <a:spLocks/>
          </p:cNvSpPr>
          <p:nvPr/>
        </p:nvSpPr>
        <p:spPr>
          <a:xfrm>
            <a:off x="29668" y="5589649"/>
            <a:ext cx="12162332" cy="860207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         上課地點：臺南市新市區中心路</a:t>
            </a: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6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號</a:t>
            </a: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2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樓          </a:t>
            </a: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                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聯絡電話：</a:t>
            </a: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Wingdings" panose="05000000000000000000" pitchFamily="2" charset="2"/>
              </a:rPr>
              <a:t> (06)5890766#16</a:t>
            </a:r>
          </a:p>
          <a:p>
            <a:pPr marL="0" marR="0" lvl="0" indent="0" algn="l" defTabSz="893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Wingdings" panose="05000000000000000000" pitchFamily="2" charset="2"/>
              </a:rPr>
              <a:t>          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承  辦  人：庹小姐</a:t>
            </a: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                                                               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聯絡信箱：</a:t>
            </a: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</a:rPr>
              <a:t>tuo@mail.isha.org.tw</a:t>
            </a:r>
          </a:p>
        </p:txBody>
      </p:sp>
      <p:pic>
        <p:nvPicPr>
          <p:cNvPr id="13" name="圖形 12" descr="有圖釘的地圖 以實心填滿">
            <a:extLst>
              <a:ext uri="{FF2B5EF4-FFF2-40B4-BE49-F238E27FC236}">
                <a16:creationId xmlns:a16="http://schemas.microsoft.com/office/drawing/2014/main" id="{1CD3A22E-1E42-9F90-7281-8EA6E82B6A6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24925" y="5658768"/>
            <a:ext cx="360000" cy="360000"/>
          </a:xfrm>
          <a:prstGeom prst="rect">
            <a:avLst/>
          </a:prstGeom>
        </p:spPr>
      </p:pic>
      <p:pic>
        <p:nvPicPr>
          <p:cNvPr id="18" name="圖形 17" descr="電話 以實心填滿">
            <a:extLst>
              <a:ext uri="{FF2B5EF4-FFF2-40B4-BE49-F238E27FC236}">
                <a16:creationId xmlns:a16="http://schemas.microsoft.com/office/drawing/2014/main" id="{36879835-F745-6F36-A493-87F950BEB68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364160" y="5679891"/>
            <a:ext cx="360000" cy="360000"/>
          </a:xfrm>
          <a:prstGeom prst="rect">
            <a:avLst/>
          </a:prstGeom>
        </p:spPr>
      </p:pic>
      <p:pic>
        <p:nvPicPr>
          <p:cNvPr id="19" name="圖形 18" descr="客服中心 以實心填滿">
            <a:extLst>
              <a:ext uri="{FF2B5EF4-FFF2-40B4-BE49-F238E27FC236}">
                <a16:creationId xmlns:a16="http://schemas.microsoft.com/office/drawing/2014/main" id="{CDD16024-5B21-EB0F-454E-5916217384B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24925" y="5945008"/>
            <a:ext cx="360000" cy="360000"/>
          </a:xfrm>
          <a:prstGeom prst="rect">
            <a:avLst/>
          </a:prstGeom>
        </p:spPr>
      </p:pic>
      <p:pic>
        <p:nvPicPr>
          <p:cNvPr id="21" name="圖形 20" descr="信箱 以實心填滿">
            <a:extLst>
              <a:ext uri="{FF2B5EF4-FFF2-40B4-BE49-F238E27FC236}">
                <a16:creationId xmlns:a16="http://schemas.microsoft.com/office/drawing/2014/main" id="{22C97BB5-3B89-9E0D-84B2-CADB715BB7F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6364160" y="5953077"/>
            <a:ext cx="360000" cy="360000"/>
          </a:xfrm>
          <a:prstGeom prst="rect">
            <a:avLst/>
          </a:prstGeom>
        </p:spPr>
      </p:pic>
      <p:pic>
        <p:nvPicPr>
          <p:cNvPr id="23" name="圖片 22">
            <a:extLst>
              <a:ext uri="{FF2B5EF4-FFF2-40B4-BE49-F238E27FC236}">
                <a16:creationId xmlns:a16="http://schemas.microsoft.com/office/drawing/2014/main" id="{3CF3D114-90FF-EE44-9836-DF5B965DED3E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790104" y="4549338"/>
            <a:ext cx="878021" cy="869079"/>
          </a:xfrm>
          <a:prstGeom prst="rect">
            <a:avLst/>
          </a:prstGeom>
        </p:spPr>
      </p:pic>
      <p:sp>
        <p:nvSpPr>
          <p:cNvPr id="6" name="副標題 2">
            <a:extLst>
              <a:ext uri="{FF2B5EF4-FFF2-40B4-BE49-F238E27FC236}">
                <a16:creationId xmlns:a16="http://schemas.microsoft.com/office/drawing/2014/main" id="{9A4FA787-E695-E752-3223-5C7B5A7F6B7F}"/>
              </a:ext>
            </a:extLst>
          </p:cNvPr>
          <p:cNvSpPr txBox="1">
            <a:spLocks/>
          </p:cNvSpPr>
          <p:nvPr/>
        </p:nvSpPr>
        <p:spPr>
          <a:xfrm>
            <a:off x="353930" y="1076376"/>
            <a:ext cx="11550732" cy="295656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●課程名稱：一、車輛機械使用維護與自動檢查實務</a:t>
            </a:r>
            <a:endParaRPr kumimoji="0" lang="en-US" altLang="zh-TW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TW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                       </a:t>
            </a: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二、車輛機械防災技術研發與應用</a:t>
            </a:r>
            <a:endParaRPr kumimoji="0" lang="en-US" altLang="zh-TW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●主題內容：車輛系營建機械之日常檢點、維護及保養等自動檢查實務；</a:t>
            </a:r>
            <a:endParaRPr kumimoji="0" lang="en-US" altLang="zh-TW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TW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                       </a:t>
            </a: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安全意識與防災技術之應用</a:t>
            </a:r>
            <a:r>
              <a:rPr kumimoji="0" lang="en-US" altLang="zh-TW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(</a:t>
            </a: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以挖掘機、鏟裝機為例</a:t>
            </a:r>
            <a:r>
              <a:rPr kumimoji="0" lang="en-US" altLang="zh-TW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●目的：</a:t>
            </a: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Slab Medium" panose="020F0502020204030204" pitchFamily="2" charset="0"/>
                <a:ea typeface="微軟正黑體" panose="020B0604030504040204" pitchFamily="34" charset="-120"/>
                <a:cs typeface="+mn-cs"/>
              </a:rPr>
              <a:t>強化企業對車輛機械之日常自動檢查觀念與技能，</a:t>
            </a:r>
            <a:endParaRPr kumimoji="0" lang="en-US" altLang="zh-TW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Slab Medium" panose="020F0502020204030204" pitchFamily="2" charset="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TW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Slab Medium" panose="020F0502020204030204" pitchFamily="2" charset="0"/>
                <a:ea typeface="微軟正黑體" panose="020B0604030504040204" pitchFamily="34" charset="-120"/>
                <a:cs typeface="+mn-cs"/>
              </a:rPr>
              <a:t>                </a:t>
            </a: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Slab Medium" panose="020F0502020204030204" pitchFamily="2" charset="0"/>
                <a:ea typeface="微軟正黑體" panose="020B0604030504040204" pitchFamily="34" charset="-120"/>
                <a:cs typeface="+mn-cs"/>
              </a:rPr>
              <a:t>提升整體安全管理水準，降低職災風險。</a:t>
            </a:r>
            <a:endParaRPr kumimoji="0" lang="en-US" altLang="zh-TW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Slab Medium" panose="020F0502020204030204" pitchFamily="2" charset="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●產業別：營造業</a:t>
            </a:r>
            <a:r>
              <a:rPr kumimoji="0" lang="en-US" altLang="zh-TW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(</a:t>
            </a: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為優先</a:t>
            </a:r>
            <a:r>
              <a:rPr kumimoji="0" lang="en-US" altLang="zh-TW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●對象：事業單位維護保養人員、現場操作人員等</a:t>
            </a:r>
            <a:r>
              <a:rPr kumimoji="0" lang="en-US" altLang="zh-TW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(</a:t>
            </a: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優先招生對象</a:t>
            </a:r>
            <a:r>
              <a:rPr kumimoji="0" lang="en-US" altLang="zh-TW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)</a:t>
            </a: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；</a:t>
            </a:r>
            <a:endParaRPr kumimoji="0" lang="en-US" altLang="zh-TW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TW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               </a:t>
            </a: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如具公務人員身份者可登錄終生學習時數</a:t>
            </a:r>
            <a:endParaRPr kumimoji="0" lang="en-US" altLang="zh-TW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pic>
        <p:nvPicPr>
          <p:cNvPr id="20" name="圖片 19" descr="一張含有 運輸, 挖土機, 建造裝備, 車輛 的圖片&#10;&#10;AI 產生的內容可能不正確。">
            <a:extLst>
              <a:ext uri="{FF2B5EF4-FFF2-40B4-BE49-F238E27FC236}">
                <a16:creationId xmlns:a16="http://schemas.microsoft.com/office/drawing/2014/main" id="{7050B990-C404-8389-1904-6C19A27DE22D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9961" b="89844" l="4395" r="92383">
                        <a14:foregroundMark x1="8789" y1="80176" x2="8789" y2="80176"/>
                        <a14:foregroundMark x1="7813" y1="87402" x2="7813" y2="87402"/>
                        <a14:foregroundMark x1="4492" y1="86816" x2="4492" y2="86816"/>
                        <a14:foregroundMark x1="91211" y1="76758" x2="91211" y2="76758"/>
                        <a14:foregroundMark x1="92383" y1="59961" x2="92383" y2="59961"/>
                      </a14:backgroundRemoval>
                    </a14:imgEffect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211" y="1879119"/>
            <a:ext cx="1516218" cy="1516218"/>
          </a:xfrm>
          <a:prstGeom prst="rect">
            <a:avLst/>
          </a:prstGeom>
        </p:spPr>
      </p:pic>
      <p:pic>
        <p:nvPicPr>
          <p:cNvPr id="22" name="圖片 21" descr="一張含有 運輸, 車輛, 牽引機, 陸上交通工具 的圖片&#10;&#10;AI 產生的內容可能不正確。">
            <a:extLst>
              <a:ext uri="{FF2B5EF4-FFF2-40B4-BE49-F238E27FC236}">
                <a16:creationId xmlns:a16="http://schemas.microsoft.com/office/drawing/2014/main" id="{D586F50A-B33F-E527-F9CE-F26CE4ADAF63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9961" b="89941" l="6152" r="89941">
                        <a14:foregroundMark x1="10254" y1="68262" x2="6690" y2="75814"/>
                        <a14:backgroundMark x1="19824" y1="44141" x2="19824" y2="44141"/>
                        <a14:backgroundMark x1="19824" y1="44629" x2="35938" y2="27344"/>
                        <a14:backgroundMark x1="35938" y1="27344" x2="47168" y2="24609"/>
                        <a14:backgroundMark x1="47168" y1="24609" x2="65820" y2="25684"/>
                        <a14:backgroundMark x1="65820" y1="25684" x2="70605" y2="30762"/>
                        <a14:backgroundMark x1="70605" y1="30762" x2="74902" y2="40137"/>
                        <a14:backgroundMark x1="74902" y1="40137" x2="81543" y2="45703"/>
                        <a14:backgroundMark x1="81543" y1="45703" x2="82227" y2="57520"/>
                        <a14:backgroundMark x1="82227" y1="57520" x2="78906" y2="70996"/>
                        <a14:backgroundMark x1="38770" y1="44043" x2="38281" y2="43066"/>
                        <a14:backgroundMark x1="65820" y1="38086" x2="65527" y2="42676"/>
                        <a14:backgroundMark x1="32227" y1="51074" x2="32227" y2="51074"/>
                        <a14:backgroundMark x1="18164" y1="86621" x2="92480" y2="68262"/>
                        <a14:backgroundMark x1="9724" y1="78802" x2="28027" y2="84277"/>
                        <a14:backgroundMark x1="28027" y1="84277" x2="36230" y2="81934"/>
                        <a14:backgroundMark x1="36230" y1="81934" x2="37012" y2="81445"/>
                        <a14:backgroundMark x1="3613" y1="76758" x2="9863" y2="79102"/>
                        <a14:backgroundMark x1="12988" y1="51563" x2="30078" y2="42969"/>
                        <a14:backgroundMark x1="30078" y1="42969" x2="37402" y2="32715"/>
                        <a14:backgroundMark x1="37402" y1="32715" x2="44629" y2="29297"/>
                        <a14:backgroundMark x1="44629" y1="29297" x2="56445" y2="29004"/>
                        <a14:backgroundMark x1="56445" y1="29004" x2="66113" y2="29102"/>
                        <a14:backgroundMark x1="66113" y1="29102" x2="74219" y2="35840"/>
                        <a14:backgroundMark x1="74219" y1="35840" x2="84473" y2="50977"/>
                        <a14:backgroundMark x1="84473" y1="50977" x2="91211" y2="35254"/>
                        <a14:backgroundMark x1="91211" y1="35254" x2="77246" y2="16797"/>
                        <a14:backgroundMark x1="77246" y1="16797" x2="33398" y2="12695"/>
                        <a14:backgroundMark x1="33398" y1="12695" x2="17871" y2="20801"/>
                        <a14:backgroundMark x1="17871" y1="20801" x2="9277" y2="34277"/>
                        <a14:backgroundMark x1="9277" y1="34277" x2="7520" y2="45605"/>
                        <a14:backgroundMark x1="7520" y1="45605" x2="11914" y2="51074"/>
                      </a14:backgroundRemoval>
                    </a14:imgEffect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054813" y="2256063"/>
            <a:ext cx="1945498" cy="1945498"/>
          </a:xfrm>
          <a:prstGeom prst="rect">
            <a:avLst/>
          </a:prstGeom>
        </p:spPr>
      </p:pic>
      <p:sp>
        <p:nvSpPr>
          <p:cNvPr id="24" name="副標題 2">
            <a:extLst>
              <a:ext uri="{FF2B5EF4-FFF2-40B4-BE49-F238E27FC236}">
                <a16:creationId xmlns:a16="http://schemas.microsoft.com/office/drawing/2014/main" id="{E6BC0BEE-CC4E-58FA-B6DB-B4CBBFA6AE48}"/>
              </a:ext>
            </a:extLst>
          </p:cNvPr>
          <p:cNvSpPr txBox="1">
            <a:spLocks/>
          </p:cNvSpPr>
          <p:nvPr/>
        </p:nvSpPr>
        <p:spPr>
          <a:xfrm>
            <a:off x="9978579" y="1591337"/>
            <a:ext cx="2288567" cy="24856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TW" sz="18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*</a:t>
            </a:r>
            <a:r>
              <a:rPr kumimoji="0" lang="zh-TW" altLang="en-US" sz="18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名額有限 額滿為止</a:t>
            </a:r>
            <a:r>
              <a:rPr kumimoji="0" lang="en-US" altLang="zh-TW" sz="18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*</a:t>
            </a:r>
            <a:endParaRPr kumimoji="0" lang="zh-TW" altLang="en-US" sz="1800" b="1" i="0" u="sng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25" name="爆炸: 八角 24">
            <a:extLst>
              <a:ext uri="{FF2B5EF4-FFF2-40B4-BE49-F238E27FC236}">
                <a16:creationId xmlns:a16="http://schemas.microsoft.com/office/drawing/2014/main" id="{591C5A99-95B0-C347-CA27-A708793D4DB4}"/>
              </a:ext>
            </a:extLst>
          </p:cNvPr>
          <p:cNvSpPr/>
          <p:nvPr/>
        </p:nvSpPr>
        <p:spPr>
          <a:xfrm rot="445979">
            <a:off x="9553832" y="523660"/>
            <a:ext cx="2655220" cy="1155366"/>
          </a:xfrm>
          <a:prstGeom prst="irregularSeal1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 panose="020B0603020202020204"/>
                <a:ea typeface="微軟正黑體" panose="020B0604030504040204" pitchFamily="34" charset="-120"/>
                <a:cs typeface="+mn-cs"/>
              </a:rPr>
              <a:t>免費課程</a:t>
            </a:r>
          </a:p>
        </p:txBody>
      </p:sp>
    </p:spTree>
    <p:extLst>
      <p:ext uri="{BB962C8B-B14F-4D97-AF65-F5344CB8AC3E}">
        <p14:creationId xmlns:p14="http://schemas.microsoft.com/office/powerpoint/2010/main" val="423447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7477B5-312B-8F1C-D117-59ABD30CB0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 descr="一張含有 文字 的圖片&#10;&#10;自動產生的描述">
            <a:extLst>
              <a:ext uri="{FF2B5EF4-FFF2-40B4-BE49-F238E27FC236}">
                <a16:creationId xmlns:a16="http://schemas.microsoft.com/office/drawing/2014/main" id="{CE2B5E6C-44AE-4160-D67D-CC675AB04D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152"/>
          <a:stretch/>
        </p:blipFill>
        <p:spPr bwMode="auto">
          <a:xfrm>
            <a:off x="1510579" y="6384485"/>
            <a:ext cx="532243" cy="482738"/>
          </a:xfrm>
          <a:prstGeom prst="rect">
            <a:avLst/>
          </a:prstGeom>
          <a:noFill/>
        </p:spPr>
      </p:pic>
      <p:pic>
        <p:nvPicPr>
          <p:cNvPr id="16" name="Picture 8" descr="C:\Users\cwj\Desktop\協會logo2.jpg.tif">
            <a:extLst>
              <a:ext uri="{FF2B5EF4-FFF2-40B4-BE49-F238E27FC236}">
                <a16:creationId xmlns:a16="http://schemas.microsoft.com/office/drawing/2014/main" id="{36B1CD9A-24CD-A965-7CFD-854908FEBA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8911" y1="42574" x2="30033" y2="10891"/>
                        <a14:foregroundMark x1="5941" y1="42574" x2="18812" y2="16172"/>
                        <a14:foregroundMark x1="49835" y1="7921" x2="64026" y2="7261"/>
                        <a14:foregroundMark x1="41584" y1="7921" x2="50495" y2="12541"/>
                        <a14:foregroundMark x1="43564" y1="8581" x2="52145" y2="4290"/>
                        <a14:foregroundMark x1="33003" y1="32013" x2="65017" y2="61716"/>
                        <a14:foregroundMark x1="69307" y1="35314" x2="69307" y2="35314"/>
                        <a14:foregroundMark x1="62706" y1="41914" x2="66337" y2="61716"/>
                        <a14:foregroundMark x1="70297" y1="41914" x2="58086" y2="43564"/>
                        <a14:foregroundMark x1="67987" y1="35314" x2="56436" y2="38284"/>
                        <a14:foregroundMark x1="62706" y1="35974" x2="63366" y2="28383"/>
                        <a14:foregroundMark x1="36304" y1="39604" x2="36304" y2="39604"/>
                        <a14:foregroundMark x1="39274" y1="27723" x2="36304" y2="38284"/>
                        <a14:foregroundMark x1="33993" y1="41254" x2="24092" y2="41914"/>
                        <a14:foregroundMark x1="23432" y1="44224" x2="32343" y2="47855"/>
                        <a14:foregroundMark x1="32343" y1="44224" x2="44554" y2="47195"/>
                        <a14:foregroundMark x1="36304" y1="54125" x2="33993" y2="63036"/>
                        <a14:foregroundMark x1="35314" y1="65347" x2="42244" y2="62376"/>
                        <a14:foregroundMark x1="55776" y1="63036" x2="66997" y2="57756"/>
                        <a14:foregroundMark x1="54125" y1="26733" x2="54125" y2="26733"/>
                        <a14:foregroundMark x1="50495" y1="26733" x2="51155" y2="19142"/>
                        <a14:foregroundMark x1="47525" y1="25413" x2="48845" y2="30693"/>
                        <a14:foregroundMark x1="28713" y1="86469" x2="48845" y2="90429"/>
                        <a14:foregroundMark x1="46865" y1="90429" x2="54125" y2="92739"/>
                        <a14:foregroundMark x1="57426" y1="95710" x2="57426" y2="95710"/>
                        <a14:foregroundMark x1="70297" y1="91749" x2="70297" y2="91749"/>
                        <a14:foregroundMark x1="88449" y1="77558" x2="88449" y2="77558"/>
                        <a14:foregroundMark x1="86799" y1="33663" x2="86799" y2="336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83" y="6350705"/>
            <a:ext cx="512162" cy="511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副標題 2">
            <a:extLst>
              <a:ext uri="{FF2B5EF4-FFF2-40B4-BE49-F238E27FC236}">
                <a16:creationId xmlns:a16="http://schemas.microsoft.com/office/drawing/2014/main" id="{ED310805-64A9-628F-EF30-90C7A7E4B0BE}"/>
              </a:ext>
            </a:extLst>
          </p:cNvPr>
          <p:cNvSpPr txBox="1">
            <a:spLocks/>
          </p:cNvSpPr>
          <p:nvPr/>
        </p:nvSpPr>
        <p:spPr>
          <a:xfrm>
            <a:off x="7855192" y="6404113"/>
            <a:ext cx="4366475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社團法人中華民國工業安全衛生協會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B434B3BA-5F2E-B6E4-5F2A-928BCC223BEE}"/>
              </a:ext>
            </a:extLst>
          </p:cNvPr>
          <p:cNvSpPr txBox="1">
            <a:spLocks/>
          </p:cNvSpPr>
          <p:nvPr/>
        </p:nvSpPr>
        <p:spPr>
          <a:xfrm>
            <a:off x="213360" y="6404113"/>
            <a:ext cx="1416762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主辦單位：</a:t>
            </a:r>
          </a:p>
        </p:txBody>
      </p:sp>
      <p:sp>
        <p:nvSpPr>
          <p:cNvPr id="11" name="副標題 2">
            <a:extLst>
              <a:ext uri="{FF2B5EF4-FFF2-40B4-BE49-F238E27FC236}">
                <a16:creationId xmlns:a16="http://schemas.microsoft.com/office/drawing/2014/main" id="{E935D1E9-5FF2-AE36-9316-0205D4FF3B54}"/>
              </a:ext>
            </a:extLst>
          </p:cNvPr>
          <p:cNvSpPr txBox="1">
            <a:spLocks/>
          </p:cNvSpPr>
          <p:nvPr/>
        </p:nvSpPr>
        <p:spPr>
          <a:xfrm>
            <a:off x="6025730" y="6404113"/>
            <a:ext cx="1416762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執行單位：</a:t>
            </a:r>
          </a:p>
        </p:txBody>
      </p:sp>
      <p:sp>
        <p:nvSpPr>
          <p:cNvPr id="15" name="副標題 2">
            <a:extLst>
              <a:ext uri="{FF2B5EF4-FFF2-40B4-BE49-F238E27FC236}">
                <a16:creationId xmlns:a16="http://schemas.microsoft.com/office/drawing/2014/main" id="{D6995E13-DBC9-3C85-3526-685C84FC9CBB}"/>
              </a:ext>
            </a:extLst>
          </p:cNvPr>
          <p:cNvSpPr txBox="1">
            <a:spLocks/>
          </p:cNvSpPr>
          <p:nvPr/>
        </p:nvSpPr>
        <p:spPr>
          <a:xfrm>
            <a:off x="0" y="237087"/>
            <a:ext cx="12192000" cy="690916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TW" sz="3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114</a:t>
            </a:r>
            <a:r>
              <a:rPr kumimoji="0" lang="zh-TW" altLang="en-US" sz="3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年產業用車輛機械自動檢查實務及技研發教育訓練</a:t>
            </a:r>
            <a:endParaRPr kumimoji="0" lang="en-US" altLang="zh-TW" sz="3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TW" sz="3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-</a:t>
            </a:r>
            <a:r>
              <a:rPr kumimoji="0" lang="zh-TW" alt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台南職訓中心</a:t>
            </a:r>
            <a:r>
              <a:rPr kumimoji="0" lang="en-US" altLang="zh-TW" sz="3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(</a:t>
            </a:r>
            <a:r>
              <a:rPr kumimoji="0" lang="zh-TW" alt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成功教室</a:t>
            </a:r>
            <a:r>
              <a:rPr kumimoji="0" lang="en-US" altLang="zh-TW" sz="3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)-</a:t>
            </a:r>
            <a:endParaRPr kumimoji="0" lang="zh-TW" altLang="en-US" sz="3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27" name="副標題 2">
            <a:extLst>
              <a:ext uri="{FF2B5EF4-FFF2-40B4-BE49-F238E27FC236}">
                <a16:creationId xmlns:a16="http://schemas.microsoft.com/office/drawing/2014/main" id="{0B43C2AF-ED79-F4F3-9FCC-381A3FE6853B}"/>
              </a:ext>
            </a:extLst>
          </p:cNvPr>
          <p:cNvSpPr txBox="1">
            <a:spLocks/>
          </p:cNvSpPr>
          <p:nvPr/>
        </p:nvSpPr>
        <p:spPr>
          <a:xfrm>
            <a:off x="1942885" y="6404113"/>
            <a:ext cx="4366475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財團法人職業災害預防及重建中心</a:t>
            </a:r>
          </a:p>
        </p:txBody>
      </p:sp>
      <p:graphicFrame>
        <p:nvGraphicFramePr>
          <p:cNvPr id="2" name="表格 1">
            <a:extLst>
              <a:ext uri="{FF2B5EF4-FFF2-40B4-BE49-F238E27FC236}">
                <a16:creationId xmlns:a16="http://schemas.microsoft.com/office/drawing/2014/main" id="{BD1C3EAC-D90D-DEBC-8E90-40FFAF271AEF}"/>
              </a:ext>
            </a:extLst>
          </p:cNvPr>
          <p:cNvGraphicFramePr>
            <a:graphicFrameLocks noGrp="1"/>
          </p:cNvGraphicFramePr>
          <p:nvPr/>
        </p:nvGraphicFramePr>
        <p:xfrm>
          <a:off x="216217" y="4032936"/>
          <a:ext cx="11759566" cy="14574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0583">
                  <a:extLst>
                    <a:ext uri="{9D8B030D-6E8A-4147-A177-3AD203B41FA5}">
                      <a16:colId xmlns:a16="http://schemas.microsoft.com/office/drawing/2014/main" val="1232056173"/>
                    </a:ext>
                  </a:extLst>
                </a:gridCol>
                <a:gridCol w="1554175">
                  <a:extLst>
                    <a:ext uri="{9D8B030D-6E8A-4147-A177-3AD203B41FA5}">
                      <a16:colId xmlns:a16="http://schemas.microsoft.com/office/drawing/2014/main" val="3177158767"/>
                    </a:ext>
                  </a:extLst>
                </a:gridCol>
                <a:gridCol w="4865675">
                  <a:extLst>
                    <a:ext uri="{9D8B030D-6E8A-4147-A177-3AD203B41FA5}">
                      <a16:colId xmlns:a16="http://schemas.microsoft.com/office/drawing/2014/main" val="992260215"/>
                    </a:ext>
                  </a:extLst>
                </a:gridCol>
                <a:gridCol w="2724150">
                  <a:extLst>
                    <a:ext uri="{9D8B030D-6E8A-4147-A177-3AD203B41FA5}">
                      <a16:colId xmlns:a16="http://schemas.microsoft.com/office/drawing/2014/main" val="3303974975"/>
                    </a:ext>
                  </a:extLst>
                </a:gridCol>
                <a:gridCol w="1764983">
                  <a:extLst>
                    <a:ext uri="{9D8B030D-6E8A-4147-A177-3AD203B41FA5}">
                      <a16:colId xmlns:a16="http://schemas.microsoft.com/office/drawing/2014/main" val="165078166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日期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時間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可登入時數課程</a:t>
                      </a:r>
                      <a:endParaRPr lang="en-US" altLang="zh-TW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/>
                      <a:r>
                        <a:rPr lang="en-US" altLang="zh-TW" sz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欲登錄在職回訓時數者，請於報名時提供原結業證書或資格證明文件</a:t>
                      </a:r>
                      <a:r>
                        <a:rPr lang="en-US" altLang="zh-TW" sz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sz="12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報名網址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報名</a:t>
                      </a:r>
                      <a:r>
                        <a:rPr lang="en-US" altLang="zh-TW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QR Code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2016857"/>
                  </a:ext>
                </a:extLst>
              </a:tr>
              <a:tr h="908779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+mj-lt"/>
                          <a:ea typeface="微軟正黑體" panose="020B0604030504040204" pitchFamily="34" charset="-120"/>
                        </a:rPr>
                        <a:t>10/14</a:t>
                      </a:r>
                    </a:p>
                    <a:p>
                      <a:pPr algn="ctr"/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+mj-lt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b="1" dirty="0">
                          <a:solidFill>
                            <a:srgbClr val="0000CC"/>
                          </a:solidFill>
                          <a:latin typeface="+mj-lt"/>
                          <a:ea typeface="微軟正黑體" panose="020B0604030504040204" pitchFamily="34" charset="-120"/>
                        </a:rPr>
                        <a:t>二</a:t>
                      </a:r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+mj-lt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b="1" dirty="0">
                        <a:solidFill>
                          <a:srgbClr val="0000CC"/>
                        </a:solidFill>
                        <a:latin typeface="+mj-lt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+mj-lt"/>
                          <a:ea typeface="微軟正黑體" panose="020B0604030504040204" pitchFamily="34" charset="-120"/>
                        </a:rPr>
                        <a:t>09:00-16:00</a:t>
                      </a:r>
                    </a:p>
                    <a:p>
                      <a:pPr algn="ctr"/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+mj-lt"/>
                          <a:ea typeface="微軟正黑體" panose="020B0604030504040204" pitchFamily="34" charset="-120"/>
                        </a:rPr>
                        <a:t>(6</a:t>
                      </a:r>
                      <a:r>
                        <a:rPr lang="zh-TW" altLang="en-US" b="1" dirty="0">
                          <a:solidFill>
                            <a:srgbClr val="0000CC"/>
                          </a:solidFill>
                          <a:latin typeface="+mj-lt"/>
                          <a:ea typeface="微軟正黑體" panose="020B0604030504040204" pitchFamily="34" charset="-120"/>
                        </a:rPr>
                        <a:t>小時</a:t>
                      </a:r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+mj-lt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b="1" dirty="0">
                        <a:solidFill>
                          <a:srgbClr val="0000CC"/>
                        </a:solidFill>
                        <a:latin typeface="+mj-lt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>
                          <a:solidFill>
                            <a:srgbClr val="0000CC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營造業職業安全衛生業務主管安全衛生</a:t>
                      </a:r>
                      <a:endParaRPr lang="en-US" altLang="zh-TW" sz="2000" b="1" dirty="0">
                        <a:solidFill>
                          <a:srgbClr val="0000CC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/>
                      <a:r>
                        <a:rPr lang="zh-TW" altLang="en-US" sz="2000" b="1" dirty="0">
                          <a:solidFill>
                            <a:srgbClr val="0000CC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在職教育訓練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https://reurl.cc/0Knzr6</a:t>
                      </a:r>
                      <a:endParaRPr lang="en-US" altLang="zh-TW" b="1" dirty="0">
                        <a:solidFill>
                          <a:srgbClr val="0000CC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rgbClr val="0000CC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51188941"/>
                  </a:ext>
                </a:extLst>
              </a:tr>
            </a:tbl>
          </a:graphicData>
        </a:graphic>
      </p:graphicFrame>
      <p:sp>
        <p:nvSpPr>
          <p:cNvPr id="10" name="副標題 2">
            <a:extLst>
              <a:ext uri="{FF2B5EF4-FFF2-40B4-BE49-F238E27FC236}">
                <a16:creationId xmlns:a16="http://schemas.microsoft.com/office/drawing/2014/main" id="{2E1BA3F8-F990-7F3A-2DD8-4AEC2C5AEC5F}"/>
              </a:ext>
            </a:extLst>
          </p:cNvPr>
          <p:cNvSpPr txBox="1">
            <a:spLocks/>
          </p:cNvSpPr>
          <p:nvPr/>
        </p:nvSpPr>
        <p:spPr>
          <a:xfrm>
            <a:off x="5307937" y="5413234"/>
            <a:ext cx="6765966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TW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*</a:t>
            </a:r>
            <a:r>
              <a:rPr kumimoji="0" lang="zh-TW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如遇天災或不可抗力之因素導致無法開課，本會將另行安排日期並重新公告與通知</a:t>
            </a:r>
            <a:r>
              <a:rPr kumimoji="0" lang="en-US" altLang="zh-TW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*</a:t>
            </a:r>
            <a:endParaRPr kumimoji="0" lang="zh-TW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12" name="副標題 2">
            <a:extLst>
              <a:ext uri="{FF2B5EF4-FFF2-40B4-BE49-F238E27FC236}">
                <a16:creationId xmlns:a16="http://schemas.microsoft.com/office/drawing/2014/main" id="{7F3E0633-301C-3586-3A95-9C20DF5E8900}"/>
              </a:ext>
            </a:extLst>
          </p:cNvPr>
          <p:cNvSpPr txBox="1">
            <a:spLocks/>
          </p:cNvSpPr>
          <p:nvPr/>
        </p:nvSpPr>
        <p:spPr>
          <a:xfrm>
            <a:off x="29668" y="5589649"/>
            <a:ext cx="12162332" cy="860207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         上課地點：台南市中西區成功路</a:t>
            </a: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457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號</a:t>
            </a: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11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樓之</a:t>
            </a: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4            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 聯絡電話：</a:t>
            </a: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Wingdings" panose="05000000000000000000" pitchFamily="2" charset="2"/>
              </a:rPr>
              <a:t> (06)2263010#14</a:t>
            </a:r>
          </a:p>
          <a:p>
            <a:pPr marL="0" marR="0" lvl="0" indent="0" algn="l" defTabSz="893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Wingdings" panose="05000000000000000000" pitchFamily="2" charset="2"/>
              </a:rPr>
              <a:t>          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承辦人：顏聖婉小姐</a:t>
            </a: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                                                         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 聯絡信箱：</a:t>
            </a: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wan</a:t>
            </a: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</a:rPr>
              <a:t>@mail.isha.org.tw</a:t>
            </a:r>
          </a:p>
        </p:txBody>
      </p:sp>
      <p:pic>
        <p:nvPicPr>
          <p:cNvPr id="13" name="圖形 12" descr="有圖釘的地圖 以實心填滿">
            <a:extLst>
              <a:ext uri="{FF2B5EF4-FFF2-40B4-BE49-F238E27FC236}">
                <a16:creationId xmlns:a16="http://schemas.microsoft.com/office/drawing/2014/main" id="{713D3492-8084-CB80-8375-6974AF85E38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34450" y="5676897"/>
            <a:ext cx="360000" cy="360000"/>
          </a:xfrm>
          <a:prstGeom prst="rect">
            <a:avLst/>
          </a:prstGeom>
        </p:spPr>
      </p:pic>
      <p:pic>
        <p:nvPicPr>
          <p:cNvPr id="18" name="圖形 17" descr="電話 以實心填滿">
            <a:extLst>
              <a:ext uri="{FF2B5EF4-FFF2-40B4-BE49-F238E27FC236}">
                <a16:creationId xmlns:a16="http://schemas.microsoft.com/office/drawing/2014/main" id="{D4454D6B-6A92-BEEB-07E7-17CFBDC0B7B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364160" y="5660227"/>
            <a:ext cx="360000" cy="360000"/>
          </a:xfrm>
          <a:prstGeom prst="rect">
            <a:avLst/>
          </a:prstGeom>
        </p:spPr>
      </p:pic>
      <p:pic>
        <p:nvPicPr>
          <p:cNvPr id="19" name="圖形 18" descr="客服中心 以實心填滿">
            <a:extLst>
              <a:ext uri="{FF2B5EF4-FFF2-40B4-BE49-F238E27FC236}">
                <a16:creationId xmlns:a16="http://schemas.microsoft.com/office/drawing/2014/main" id="{BEB5BF4D-7654-E811-019B-89C211E9ACF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24925" y="5945008"/>
            <a:ext cx="360000" cy="360000"/>
          </a:xfrm>
          <a:prstGeom prst="rect">
            <a:avLst/>
          </a:prstGeom>
        </p:spPr>
      </p:pic>
      <p:pic>
        <p:nvPicPr>
          <p:cNvPr id="21" name="圖形 20" descr="信箱 以實心填滿">
            <a:extLst>
              <a:ext uri="{FF2B5EF4-FFF2-40B4-BE49-F238E27FC236}">
                <a16:creationId xmlns:a16="http://schemas.microsoft.com/office/drawing/2014/main" id="{EEF44E4D-0334-A893-64C0-AC9AD0C7308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6364160" y="5934027"/>
            <a:ext cx="360000" cy="360000"/>
          </a:xfrm>
          <a:prstGeom prst="rect">
            <a:avLst/>
          </a:prstGeom>
        </p:spPr>
      </p:pic>
      <p:sp>
        <p:nvSpPr>
          <p:cNvPr id="6" name="副標題 2">
            <a:extLst>
              <a:ext uri="{FF2B5EF4-FFF2-40B4-BE49-F238E27FC236}">
                <a16:creationId xmlns:a16="http://schemas.microsoft.com/office/drawing/2014/main" id="{1B59DE12-77EC-19C4-C48F-FD6B226BFF81}"/>
              </a:ext>
            </a:extLst>
          </p:cNvPr>
          <p:cNvSpPr txBox="1">
            <a:spLocks/>
          </p:cNvSpPr>
          <p:nvPr/>
        </p:nvSpPr>
        <p:spPr>
          <a:xfrm>
            <a:off x="353930" y="1076376"/>
            <a:ext cx="11550732" cy="295656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●課程名稱：一、車輛機械使用維護與自動檢查實務</a:t>
            </a:r>
            <a:endParaRPr kumimoji="0" lang="en-US" altLang="zh-TW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TW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                       </a:t>
            </a: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二、車輛機械防災技術研發與應用</a:t>
            </a:r>
            <a:endParaRPr kumimoji="0" lang="en-US" altLang="zh-TW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●主題內容：車輛系營建機械之日常檢點、維護及保養等自動檢查實務；</a:t>
            </a:r>
            <a:endParaRPr kumimoji="0" lang="en-US" altLang="zh-TW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TW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                       </a:t>
            </a: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安全意識與防災技術之應用</a:t>
            </a:r>
            <a:r>
              <a:rPr kumimoji="0" lang="en-US" altLang="zh-TW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(</a:t>
            </a: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以挖掘機、鏟裝機為例</a:t>
            </a:r>
            <a:r>
              <a:rPr kumimoji="0" lang="en-US" altLang="zh-TW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●目的：</a:t>
            </a: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Slab Medium" panose="020F0502020204030204" pitchFamily="2" charset="0"/>
                <a:ea typeface="微軟正黑體" panose="020B0604030504040204" pitchFamily="34" charset="-120"/>
                <a:cs typeface="+mn-cs"/>
              </a:rPr>
              <a:t>強化企業對車輛機械之日常自動檢查觀念與技能，</a:t>
            </a:r>
            <a:endParaRPr kumimoji="0" lang="en-US" altLang="zh-TW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Slab Medium" panose="020F0502020204030204" pitchFamily="2" charset="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TW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Slab Medium" panose="020F0502020204030204" pitchFamily="2" charset="0"/>
                <a:ea typeface="微軟正黑體" panose="020B0604030504040204" pitchFamily="34" charset="-120"/>
                <a:cs typeface="+mn-cs"/>
              </a:rPr>
              <a:t>                </a:t>
            </a: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Slab Medium" panose="020F0502020204030204" pitchFamily="2" charset="0"/>
                <a:ea typeface="微軟正黑體" panose="020B0604030504040204" pitchFamily="34" charset="-120"/>
                <a:cs typeface="+mn-cs"/>
              </a:rPr>
              <a:t>提升整體安全管理水準，降低職災風險。</a:t>
            </a:r>
            <a:endParaRPr kumimoji="0" lang="en-US" altLang="zh-TW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Slab Medium" panose="020F0502020204030204" pitchFamily="2" charset="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●產業別：營造業</a:t>
            </a:r>
            <a:r>
              <a:rPr kumimoji="0" lang="en-US" altLang="zh-TW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(</a:t>
            </a: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為優先</a:t>
            </a:r>
            <a:r>
              <a:rPr kumimoji="0" lang="en-US" altLang="zh-TW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●對象：事業單位維護保養人員、現場操作人員等</a:t>
            </a:r>
            <a:r>
              <a:rPr kumimoji="0" lang="en-US" altLang="zh-TW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(</a:t>
            </a: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優先招生對象</a:t>
            </a:r>
            <a:r>
              <a:rPr kumimoji="0" lang="en-US" altLang="zh-TW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)</a:t>
            </a: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；</a:t>
            </a:r>
            <a:endParaRPr kumimoji="0" lang="en-US" altLang="zh-TW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TW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               </a:t>
            </a: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如具公務人員身份者可登錄終生學習時數</a:t>
            </a:r>
            <a:endParaRPr kumimoji="0" lang="en-US" altLang="zh-TW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pic>
        <p:nvPicPr>
          <p:cNvPr id="20" name="圖片 19" descr="一張含有 運輸, 挖土機, 建造裝備, 車輛 的圖片&#10;&#10;AI 產生的內容可能不正確。">
            <a:extLst>
              <a:ext uri="{FF2B5EF4-FFF2-40B4-BE49-F238E27FC236}">
                <a16:creationId xmlns:a16="http://schemas.microsoft.com/office/drawing/2014/main" id="{EAD70573-5437-F534-FD00-1514F5D7DF05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9961" b="89844" l="4395" r="92383">
                        <a14:foregroundMark x1="8789" y1="80176" x2="8789" y2="80176"/>
                        <a14:foregroundMark x1="7813" y1="87402" x2="7813" y2="87402"/>
                        <a14:foregroundMark x1="4492" y1="86816" x2="4492" y2="86816"/>
                        <a14:foregroundMark x1="91211" y1="76758" x2="91211" y2="76758"/>
                        <a14:foregroundMark x1="92383" y1="59961" x2="92383" y2="59961"/>
                      </a14:backgroundRemoval>
                    </a14:imgEffect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211" y="1879119"/>
            <a:ext cx="1516218" cy="1516218"/>
          </a:xfrm>
          <a:prstGeom prst="rect">
            <a:avLst/>
          </a:prstGeom>
        </p:spPr>
      </p:pic>
      <p:pic>
        <p:nvPicPr>
          <p:cNvPr id="22" name="圖片 21" descr="一張含有 運輸, 車輛, 牽引機, 陸上交通工具 的圖片&#10;&#10;AI 產生的內容可能不正確。">
            <a:extLst>
              <a:ext uri="{FF2B5EF4-FFF2-40B4-BE49-F238E27FC236}">
                <a16:creationId xmlns:a16="http://schemas.microsoft.com/office/drawing/2014/main" id="{9528A8AE-B7E0-EDFA-5A9A-B2DDC5CD9DDF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9961" b="89941" l="6152" r="89941">
                        <a14:foregroundMark x1="10254" y1="68262" x2="6690" y2="75814"/>
                        <a14:backgroundMark x1="19824" y1="44141" x2="19824" y2="44141"/>
                        <a14:backgroundMark x1="19824" y1="44629" x2="35938" y2="27344"/>
                        <a14:backgroundMark x1="35938" y1="27344" x2="47168" y2="24609"/>
                        <a14:backgroundMark x1="47168" y1="24609" x2="65820" y2="25684"/>
                        <a14:backgroundMark x1="65820" y1="25684" x2="70605" y2="30762"/>
                        <a14:backgroundMark x1="70605" y1="30762" x2="74902" y2="40137"/>
                        <a14:backgroundMark x1="74902" y1="40137" x2="81543" y2="45703"/>
                        <a14:backgroundMark x1="81543" y1="45703" x2="82227" y2="57520"/>
                        <a14:backgroundMark x1="82227" y1="57520" x2="78906" y2="70996"/>
                        <a14:backgroundMark x1="38770" y1="44043" x2="38281" y2="43066"/>
                        <a14:backgroundMark x1="65820" y1="38086" x2="65527" y2="42676"/>
                        <a14:backgroundMark x1="32227" y1="51074" x2="32227" y2="51074"/>
                        <a14:backgroundMark x1="18164" y1="86621" x2="92480" y2="68262"/>
                        <a14:backgroundMark x1="9724" y1="78802" x2="28027" y2="84277"/>
                        <a14:backgroundMark x1="28027" y1="84277" x2="36230" y2="81934"/>
                        <a14:backgroundMark x1="36230" y1="81934" x2="37012" y2="81445"/>
                        <a14:backgroundMark x1="3613" y1="76758" x2="9863" y2="79102"/>
                        <a14:backgroundMark x1="12988" y1="51563" x2="30078" y2="42969"/>
                        <a14:backgroundMark x1="30078" y1="42969" x2="37402" y2="32715"/>
                        <a14:backgroundMark x1="37402" y1="32715" x2="44629" y2="29297"/>
                        <a14:backgroundMark x1="44629" y1="29297" x2="56445" y2="29004"/>
                        <a14:backgroundMark x1="56445" y1="29004" x2="66113" y2="29102"/>
                        <a14:backgroundMark x1="66113" y1="29102" x2="74219" y2="35840"/>
                        <a14:backgroundMark x1="74219" y1="35840" x2="84473" y2="50977"/>
                        <a14:backgroundMark x1="84473" y1="50977" x2="91211" y2="35254"/>
                        <a14:backgroundMark x1="91211" y1="35254" x2="77246" y2="16797"/>
                        <a14:backgroundMark x1="77246" y1="16797" x2="33398" y2="12695"/>
                        <a14:backgroundMark x1="33398" y1="12695" x2="17871" y2="20801"/>
                        <a14:backgroundMark x1="17871" y1="20801" x2="9277" y2="34277"/>
                        <a14:backgroundMark x1="9277" y1="34277" x2="7520" y2="45605"/>
                        <a14:backgroundMark x1="7520" y1="45605" x2="11914" y2="51074"/>
                      </a14:backgroundRemoval>
                    </a14:imgEffect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054813" y="2256063"/>
            <a:ext cx="1945498" cy="1945498"/>
          </a:xfrm>
          <a:prstGeom prst="rect">
            <a:avLst/>
          </a:prstGeom>
        </p:spPr>
      </p:pic>
      <p:sp>
        <p:nvSpPr>
          <p:cNvPr id="24" name="副標題 2">
            <a:extLst>
              <a:ext uri="{FF2B5EF4-FFF2-40B4-BE49-F238E27FC236}">
                <a16:creationId xmlns:a16="http://schemas.microsoft.com/office/drawing/2014/main" id="{0ABF0E3D-63D9-22BB-1F47-A89F14DB7179}"/>
              </a:ext>
            </a:extLst>
          </p:cNvPr>
          <p:cNvSpPr txBox="1">
            <a:spLocks/>
          </p:cNvSpPr>
          <p:nvPr/>
        </p:nvSpPr>
        <p:spPr>
          <a:xfrm>
            <a:off x="9978579" y="1591337"/>
            <a:ext cx="2288567" cy="24856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TW" sz="18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*</a:t>
            </a:r>
            <a:r>
              <a:rPr kumimoji="0" lang="zh-TW" altLang="en-US" sz="18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名額有限 額滿為止</a:t>
            </a:r>
            <a:r>
              <a:rPr kumimoji="0" lang="en-US" altLang="zh-TW" sz="18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*</a:t>
            </a:r>
            <a:endParaRPr kumimoji="0" lang="zh-TW" altLang="en-US" sz="1800" b="1" i="0" u="sng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25" name="爆炸: 八角 24">
            <a:extLst>
              <a:ext uri="{FF2B5EF4-FFF2-40B4-BE49-F238E27FC236}">
                <a16:creationId xmlns:a16="http://schemas.microsoft.com/office/drawing/2014/main" id="{DA6DD1A4-5A5A-13BC-5837-B82685A32678}"/>
              </a:ext>
            </a:extLst>
          </p:cNvPr>
          <p:cNvSpPr/>
          <p:nvPr/>
        </p:nvSpPr>
        <p:spPr>
          <a:xfrm rot="445979">
            <a:off x="9553832" y="523660"/>
            <a:ext cx="2655220" cy="1155366"/>
          </a:xfrm>
          <a:prstGeom prst="irregularSeal1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 panose="020B0603020202020204"/>
                <a:ea typeface="微軟正黑體" panose="020B0604030504040204" pitchFamily="34" charset="-120"/>
                <a:cs typeface="+mn-cs"/>
              </a:rPr>
              <a:t>免費課程</a:t>
            </a: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3E98B714-08D7-41F0-4B14-5D490C8A55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1330" y="4591379"/>
            <a:ext cx="910200" cy="886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234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7477B5-312B-8F1C-D117-59ABD30CB0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 descr="一張含有 文字 的圖片&#10;&#10;自動產生的描述">
            <a:extLst>
              <a:ext uri="{FF2B5EF4-FFF2-40B4-BE49-F238E27FC236}">
                <a16:creationId xmlns:a16="http://schemas.microsoft.com/office/drawing/2014/main" id="{CE2B5E6C-44AE-4160-D67D-CC675AB04D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152"/>
          <a:stretch/>
        </p:blipFill>
        <p:spPr bwMode="auto">
          <a:xfrm>
            <a:off x="1510579" y="6384485"/>
            <a:ext cx="532243" cy="482738"/>
          </a:xfrm>
          <a:prstGeom prst="rect">
            <a:avLst/>
          </a:prstGeom>
          <a:noFill/>
        </p:spPr>
      </p:pic>
      <p:pic>
        <p:nvPicPr>
          <p:cNvPr id="16" name="Picture 8" descr="C:\Users\cwj\Desktop\協會logo2.jpg.tif">
            <a:extLst>
              <a:ext uri="{FF2B5EF4-FFF2-40B4-BE49-F238E27FC236}">
                <a16:creationId xmlns:a16="http://schemas.microsoft.com/office/drawing/2014/main" id="{36B1CD9A-24CD-A965-7CFD-854908FEBA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8911" y1="42574" x2="30033" y2="10891"/>
                        <a14:foregroundMark x1="5941" y1="42574" x2="18812" y2="16172"/>
                        <a14:foregroundMark x1="49835" y1="7921" x2="64026" y2="7261"/>
                        <a14:foregroundMark x1="41584" y1="7921" x2="50495" y2="12541"/>
                        <a14:foregroundMark x1="43564" y1="8581" x2="52145" y2="4290"/>
                        <a14:foregroundMark x1="33003" y1="32013" x2="65017" y2="61716"/>
                        <a14:foregroundMark x1="69307" y1="35314" x2="69307" y2="35314"/>
                        <a14:foregroundMark x1="62706" y1="41914" x2="66337" y2="61716"/>
                        <a14:foregroundMark x1="70297" y1="41914" x2="58086" y2="43564"/>
                        <a14:foregroundMark x1="67987" y1="35314" x2="56436" y2="38284"/>
                        <a14:foregroundMark x1="62706" y1="35974" x2="63366" y2="28383"/>
                        <a14:foregroundMark x1="36304" y1="39604" x2="36304" y2="39604"/>
                        <a14:foregroundMark x1="39274" y1="27723" x2="36304" y2="38284"/>
                        <a14:foregroundMark x1="33993" y1="41254" x2="24092" y2="41914"/>
                        <a14:foregroundMark x1="23432" y1="44224" x2="32343" y2="47855"/>
                        <a14:foregroundMark x1="32343" y1="44224" x2="44554" y2="47195"/>
                        <a14:foregroundMark x1="36304" y1="54125" x2="33993" y2="63036"/>
                        <a14:foregroundMark x1="35314" y1="65347" x2="42244" y2="62376"/>
                        <a14:foregroundMark x1="55776" y1="63036" x2="66997" y2="57756"/>
                        <a14:foregroundMark x1="54125" y1="26733" x2="54125" y2="26733"/>
                        <a14:foregroundMark x1="50495" y1="26733" x2="51155" y2="19142"/>
                        <a14:foregroundMark x1="47525" y1="25413" x2="48845" y2="30693"/>
                        <a14:foregroundMark x1="28713" y1="86469" x2="48845" y2="90429"/>
                        <a14:foregroundMark x1="46865" y1="90429" x2="54125" y2="92739"/>
                        <a14:foregroundMark x1="57426" y1="95710" x2="57426" y2="95710"/>
                        <a14:foregroundMark x1="70297" y1="91749" x2="70297" y2="91749"/>
                        <a14:foregroundMark x1="88449" y1="77558" x2="88449" y2="77558"/>
                        <a14:foregroundMark x1="86799" y1="33663" x2="86799" y2="336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83" y="6350705"/>
            <a:ext cx="512162" cy="511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副標題 2">
            <a:extLst>
              <a:ext uri="{FF2B5EF4-FFF2-40B4-BE49-F238E27FC236}">
                <a16:creationId xmlns:a16="http://schemas.microsoft.com/office/drawing/2014/main" id="{ED310805-64A9-628F-EF30-90C7A7E4B0BE}"/>
              </a:ext>
            </a:extLst>
          </p:cNvPr>
          <p:cNvSpPr txBox="1">
            <a:spLocks/>
          </p:cNvSpPr>
          <p:nvPr/>
        </p:nvSpPr>
        <p:spPr>
          <a:xfrm>
            <a:off x="7855192" y="6404113"/>
            <a:ext cx="4366475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社團法人中華民國工業安全衛生協會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B434B3BA-5F2E-B6E4-5F2A-928BCC223BEE}"/>
              </a:ext>
            </a:extLst>
          </p:cNvPr>
          <p:cNvSpPr txBox="1">
            <a:spLocks/>
          </p:cNvSpPr>
          <p:nvPr/>
        </p:nvSpPr>
        <p:spPr>
          <a:xfrm>
            <a:off x="213360" y="6404113"/>
            <a:ext cx="1416762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主辦單位：</a:t>
            </a:r>
          </a:p>
        </p:txBody>
      </p:sp>
      <p:sp>
        <p:nvSpPr>
          <p:cNvPr id="11" name="副標題 2">
            <a:extLst>
              <a:ext uri="{FF2B5EF4-FFF2-40B4-BE49-F238E27FC236}">
                <a16:creationId xmlns:a16="http://schemas.microsoft.com/office/drawing/2014/main" id="{E935D1E9-5FF2-AE36-9316-0205D4FF3B54}"/>
              </a:ext>
            </a:extLst>
          </p:cNvPr>
          <p:cNvSpPr txBox="1">
            <a:spLocks/>
          </p:cNvSpPr>
          <p:nvPr/>
        </p:nvSpPr>
        <p:spPr>
          <a:xfrm>
            <a:off x="6025730" y="6404113"/>
            <a:ext cx="1416762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執行單位：</a:t>
            </a:r>
          </a:p>
        </p:txBody>
      </p:sp>
      <p:sp>
        <p:nvSpPr>
          <p:cNvPr id="15" name="副標題 2">
            <a:extLst>
              <a:ext uri="{FF2B5EF4-FFF2-40B4-BE49-F238E27FC236}">
                <a16:creationId xmlns:a16="http://schemas.microsoft.com/office/drawing/2014/main" id="{D6995E13-DBC9-3C85-3526-685C84FC9CBB}"/>
              </a:ext>
            </a:extLst>
          </p:cNvPr>
          <p:cNvSpPr txBox="1">
            <a:spLocks/>
          </p:cNvSpPr>
          <p:nvPr/>
        </p:nvSpPr>
        <p:spPr>
          <a:xfrm>
            <a:off x="-90074" y="234962"/>
            <a:ext cx="12221667" cy="690916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TW" sz="3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114</a:t>
            </a:r>
            <a:r>
              <a:rPr kumimoji="0" lang="zh-TW" altLang="en-US" sz="3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年產業用車輛機械自動檢查實務及技術研發教育訓練</a:t>
            </a:r>
            <a:endParaRPr kumimoji="0" lang="en-US" altLang="zh-TW" sz="3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TW" sz="3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-</a:t>
            </a:r>
            <a:r>
              <a:rPr kumimoji="0" lang="zh-TW" alt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新竹職訓中心</a:t>
            </a:r>
            <a:r>
              <a:rPr kumimoji="0" lang="en-US" altLang="zh-TW" sz="3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-</a:t>
            </a:r>
            <a:endParaRPr kumimoji="0" lang="zh-TW" altLang="en-US" sz="38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27" name="副標題 2">
            <a:extLst>
              <a:ext uri="{FF2B5EF4-FFF2-40B4-BE49-F238E27FC236}">
                <a16:creationId xmlns:a16="http://schemas.microsoft.com/office/drawing/2014/main" id="{0B43C2AF-ED79-F4F3-9FCC-381A3FE6853B}"/>
              </a:ext>
            </a:extLst>
          </p:cNvPr>
          <p:cNvSpPr txBox="1">
            <a:spLocks/>
          </p:cNvSpPr>
          <p:nvPr/>
        </p:nvSpPr>
        <p:spPr>
          <a:xfrm>
            <a:off x="1942885" y="6404113"/>
            <a:ext cx="4366475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財團法人職業災害預防及重建中心</a:t>
            </a:r>
          </a:p>
        </p:txBody>
      </p:sp>
      <p:graphicFrame>
        <p:nvGraphicFramePr>
          <p:cNvPr id="2" name="表格 1">
            <a:extLst>
              <a:ext uri="{FF2B5EF4-FFF2-40B4-BE49-F238E27FC236}">
                <a16:creationId xmlns:a16="http://schemas.microsoft.com/office/drawing/2014/main" id="{BD1C3EAC-D90D-DEBC-8E90-40FFAF271AEF}"/>
              </a:ext>
            </a:extLst>
          </p:cNvPr>
          <p:cNvGraphicFramePr>
            <a:graphicFrameLocks noGrp="1"/>
          </p:cNvGraphicFramePr>
          <p:nvPr/>
        </p:nvGraphicFramePr>
        <p:xfrm>
          <a:off x="213358" y="3995651"/>
          <a:ext cx="11778618" cy="154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2492">
                  <a:extLst>
                    <a:ext uri="{9D8B030D-6E8A-4147-A177-3AD203B41FA5}">
                      <a16:colId xmlns:a16="http://schemas.microsoft.com/office/drawing/2014/main" val="1232056173"/>
                    </a:ext>
                  </a:extLst>
                </a:gridCol>
                <a:gridCol w="1504950">
                  <a:extLst>
                    <a:ext uri="{9D8B030D-6E8A-4147-A177-3AD203B41FA5}">
                      <a16:colId xmlns:a16="http://schemas.microsoft.com/office/drawing/2014/main" val="3177158767"/>
                    </a:ext>
                  </a:extLst>
                </a:gridCol>
                <a:gridCol w="4876800">
                  <a:extLst>
                    <a:ext uri="{9D8B030D-6E8A-4147-A177-3AD203B41FA5}">
                      <a16:colId xmlns:a16="http://schemas.microsoft.com/office/drawing/2014/main" val="992260215"/>
                    </a:ext>
                  </a:extLst>
                </a:gridCol>
                <a:gridCol w="2809875">
                  <a:extLst>
                    <a:ext uri="{9D8B030D-6E8A-4147-A177-3AD203B41FA5}">
                      <a16:colId xmlns:a16="http://schemas.microsoft.com/office/drawing/2014/main" val="3303974975"/>
                    </a:ext>
                  </a:extLst>
                </a:gridCol>
                <a:gridCol w="1714501">
                  <a:extLst>
                    <a:ext uri="{9D8B030D-6E8A-4147-A177-3AD203B41FA5}">
                      <a16:colId xmlns:a16="http://schemas.microsoft.com/office/drawing/2014/main" val="1650781662"/>
                    </a:ext>
                  </a:extLst>
                </a:gridCol>
              </a:tblGrid>
              <a:tr h="625105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日期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時間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可登入時數課程</a:t>
                      </a:r>
                      <a:endParaRPr lang="en-US" altLang="zh-TW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/>
                      <a:r>
                        <a:rPr lang="en-US" altLang="zh-TW" sz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欲登錄在職回訓時數者，請於報名時提供原結業證書或資格證明文件</a:t>
                      </a:r>
                      <a:r>
                        <a:rPr lang="en-US" altLang="zh-TW" sz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sz="12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報名網址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報名</a:t>
                      </a:r>
                      <a:r>
                        <a:rPr lang="en-US" altLang="zh-TW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QR Code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2016857"/>
                  </a:ext>
                </a:extLst>
              </a:tr>
              <a:tr h="922895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+mn-lt"/>
                          <a:ea typeface="微軟正黑體" panose="020B0604030504040204" pitchFamily="34" charset="-120"/>
                        </a:rPr>
                        <a:t>11/03</a:t>
                      </a:r>
                    </a:p>
                    <a:p>
                      <a:pPr algn="ctr"/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+mn-lt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b="1" dirty="0">
                          <a:solidFill>
                            <a:srgbClr val="0000CC"/>
                          </a:solidFill>
                          <a:latin typeface="+mn-lt"/>
                          <a:ea typeface="微軟正黑體" panose="020B0604030504040204" pitchFamily="34" charset="-120"/>
                        </a:rPr>
                        <a:t>一</a:t>
                      </a:r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+mn-lt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b="1" dirty="0">
                        <a:solidFill>
                          <a:srgbClr val="0000CC"/>
                        </a:solidFill>
                        <a:latin typeface="+mn-lt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+mn-lt"/>
                          <a:ea typeface="微軟正黑體" panose="020B0604030504040204" pitchFamily="34" charset="-120"/>
                        </a:rPr>
                        <a:t>09:00-16:00</a:t>
                      </a:r>
                    </a:p>
                    <a:p>
                      <a:pPr algn="ctr"/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+mn-lt"/>
                          <a:ea typeface="微軟正黑體" panose="020B0604030504040204" pitchFamily="34" charset="-120"/>
                        </a:rPr>
                        <a:t>(6</a:t>
                      </a:r>
                      <a:r>
                        <a:rPr lang="zh-TW" altLang="en-US" b="1" dirty="0">
                          <a:solidFill>
                            <a:srgbClr val="0000CC"/>
                          </a:solidFill>
                          <a:latin typeface="+mn-lt"/>
                          <a:ea typeface="微軟正黑體" panose="020B0604030504040204" pitchFamily="34" charset="-120"/>
                        </a:rPr>
                        <a:t>小時</a:t>
                      </a:r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+mn-lt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b="1" dirty="0">
                        <a:solidFill>
                          <a:srgbClr val="0000CC"/>
                        </a:solidFill>
                        <a:latin typeface="+mn-lt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>
                          <a:solidFill>
                            <a:srgbClr val="0000CC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2000" b="1" dirty="0">
                          <a:solidFill>
                            <a:srgbClr val="0000CC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營造業</a:t>
                      </a:r>
                      <a:r>
                        <a:rPr lang="en-US" altLang="zh-TW" sz="2000" b="1" dirty="0">
                          <a:solidFill>
                            <a:srgbClr val="0000CC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 </a:t>
                      </a:r>
                      <a:r>
                        <a:rPr lang="zh-TW" altLang="en-US" sz="2000" b="1" dirty="0">
                          <a:solidFill>
                            <a:srgbClr val="0000CC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職業安全衛生「業務主管」</a:t>
                      </a:r>
                      <a:endParaRPr lang="en-US" altLang="zh-TW" sz="2000" b="1" dirty="0">
                        <a:solidFill>
                          <a:srgbClr val="0000CC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/>
                      <a:r>
                        <a:rPr lang="zh-TW" altLang="en-US" sz="2000" b="1" dirty="0">
                          <a:solidFill>
                            <a:srgbClr val="0000CC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在職教育訓練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700" b="1" i="0" u="none" strike="noStrike" kern="1200" dirty="0">
                          <a:solidFill>
                            <a:srgbClr val="0000CC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  <a:cs typeface="+mn-cs"/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https://reurl.cc/QYxWzq</a:t>
                      </a:r>
                      <a:endParaRPr lang="zh-TW" altLang="en-US" sz="1700" b="1" dirty="0">
                        <a:solidFill>
                          <a:srgbClr val="0000CC"/>
                        </a:solidFill>
                        <a:latin typeface="+mn-lt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rgbClr val="0000CC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51188941"/>
                  </a:ext>
                </a:extLst>
              </a:tr>
            </a:tbl>
          </a:graphicData>
        </a:graphic>
      </p:graphicFrame>
      <p:sp>
        <p:nvSpPr>
          <p:cNvPr id="10" name="副標題 2">
            <a:extLst>
              <a:ext uri="{FF2B5EF4-FFF2-40B4-BE49-F238E27FC236}">
                <a16:creationId xmlns:a16="http://schemas.microsoft.com/office/drawing/2014/main" id="{2E1BA3F8-F990-7F3A-2DD8-4AEC2C5AEC5F}"/>
              </a:ext>
            </a:extLst>
          </p:cNvPr>
          <p:cNvSpPr txBox="1">
            <a:spLocks/>
          </p:cNvSpPr>
          <p:nvPr/>
        </p:nvSpPr>
        <p:spPr>
          <a:xfrm>
            <a:off x="5336094" y="5461210"/>
            <a:ext cx="6765966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TW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*</a:t>
            </a:r>
            <a:r>
              <a:rPr kumimoji="0" lang="zh-TW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如遇天災或不可抗力之因素導致無法開課，本會將另行安排日期並重新公告與通知</a:t>
            </a:r>
            <a:r>
              <a:rPr kumimoji="0" lang="en-US" altLang="zh-TW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*</a:t>
            </a:r>
            <a:endParaRPr kumimoji="0" lang="zh-TW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12" name="副標題 2">
            <a:extLst>
              <a:ext uri="{FF2B5EF4-FFF2-40B4-BE49-F238E27FC236}">
                <a16:creationId xmlns:a16="http://schemas.microsoft.com/office/drawing/2014/main" id="{AFE94FCE-438B-E622-E222-DEEE5858833F}"/>
              </a:ext>
            </a:extLst>
          </p:cNvPr>
          <p:cNvSpPr txBox="1">
            <a:spLocks/>
          </p:cNvSpPr>
          <p:nvPr/>
        </p:nvSpPr>
        <p:spPr>
          <a:xfrm>
            <a:off x="29668" y="5589649"/>
            <a:ext cx="12162332" cy="860207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         上課地點：新竹市東區中央路</a:t>
            </a: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241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號</a:t>
            </a: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2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樓</a:t>
            </a: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(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工安協會</a:t>
            </a: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) 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　   聯絡電話：</a:t>
            </a: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Wingdings" panose="05000000000000000000" pitchFamily="2" charset="2"/>
              </a:rPr>
              <a:t> (03)5359119</a:t>
            </a:r>
          </a:p>
          <a:p>
            <a:pPr marL="0" marR="0" lvl="0" indent="0" algn="l" defTabSz="893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Wingdings" panose="05000000000000000000" pitchFamily="2" charset="2"/>
              </a:rPr>
              <a:t>          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承辦人：王小姐</a:t>
            </a: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                                                                   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聯絡信箱：</a:t>
            </a: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</a:rPr>
              <a:t>tianxi868@mail.isha.org.tw</a:t>
            </a:r>
          </a:p>
        </p:txBody>
      </p:sp>
      <p:pic>
        <p:nvPicPr>
          <p:cNvPr id="13" name="圖形 12" descr="有圖釘的地圖 以實心填滿">
            <a:extLst>
              <a:ext uri="{FF2B5EF4-FFF2-40B4-BE49-F238E27FC236}">
                <a16:creationId xmlns:a16="http://schemas.microsoft.com/office/drawing/2014/main" id="{3B132902-784A-3AB3-4141-500CF135DE0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34450" y="5667372"/>
            <a:ext cx="360000" cy="360000"/>
          </a:xfrm>
          <a:prstGeom prst="rect">
            <a:avLst/>
          </a:prstGeom>
        </p:spPr>
      </p:pic>
      <p:pic>
        <p:nvPicPr>
          <p:cNvPr id="18" name="圖形 17" descr="電話 以實心填滿">
            <a:extLst>
              <a:ext uri="{FF2B5EF4-FFF2-40B4-BE49-F238E27FC236}">
                <a16:creationId xmlns:a16="http://schemas.microsoft.com/office/drawing/2014/main" id="{F4C9D115-E857-6BD7-18A9-8C7B03635E4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364160" y="5726902"/>
            <a:ext cx="360000" cy="360000"/>
          </a:xfrm>
          <a:prstGeom prst="rect">
            <a:avLst/>
          </a:prstGeom>
        </p:spPr>
      </p:pic>
      <p:pic>
        <p:nvPicPr>
          <p:cNvPr id="19" name="圖形 18" descr="客服中心 以實心填滿">
            <a:extLst>
              <a:ext uri="{FF2B5EF4-FFF2-40B4-BE49-F238E27FC236}">
                <a16:creationId xmlns:a16="http://schemas.microsoft.com/office/drawing/2014/main" id="{18CF9C3F-D567-8F56-D537-A3141657B0D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24925" y="5945008"/>
            <a:ext cx="360000" cy="360000"/>
          </a:xfrm>
          <a:prstGeom prst="rect">
            <a:avLst/>
          </a:prstGeom>
        </p:spPr>
      </p:pic>
      <p:pic>
        <p:nvPicPr>
          <p:cNvPr id="21" name="圖形 20" descr="信箱 以實心填滿">
            <a:extLst>
              <a:ext uri="{FF2B5EF4-FFF2-40B4-BE49-F238E27FC236}">
                <a16:creationId xmlns:a16="http://schemas.microsoft.com/office/drawing/2014/main" id="{7B66BDBD-B96F-DB85-734C-9CB5CB61320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6364160" y="6019752"/>
            <a:ext cx="360000" cy="360000"/>
          </a:xfrm>
          <a:prstGeom prst="rect">
            <a:avLst/>
          </a:prstGeom>
        </p:spPr>
      </p:pic>
      <p:pic>
        <p:nvPicPr>
          <p:cNvPr id="22" name="圖片 21">
            <a:extLst>
              <a:ext uri="{FF2B5EF4-FFF2-40B4-BE49-F238E27FC236}">
                <a16:creationId xmlns:a16="http://schemas.microsoft.com/office/drawing/2014/main" id="{9F2BBACE-FBCA-9B33-011B-70DEA3FF94D8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705865" y="4617970"/>
            <a:ext cx="924160" cy="935617"/>
          </a:xfrm>
          <a:prstGeom prst="rect">
            <a:avLst/>
          </a:prstGeom>
        </p:spPr>
      </p:pic>
      <p:sp>
        <p:nvSpPr>
          <p:cNvPr id="6" name="副標題 2">
            <a:extLst>
              <a:ext uri="{FF2B5EF4-FFF2-40B4-BE49-F238E27FC236}">
                <a16:creationId xmlns:a16="http://schemas.microsoft.com/office/drawing/2014/main" id="{E9D28E51-781E-9B5D-1B7C-2CE3B3687226}"/>
              </a:ext>
            </a:extLst>
          </p:cNvPr>
          <p:cNvSpPr txBox="1">
            <a:spLocks/>
          </p:cNvSpPr>
          <p:nvPr/>
        </p:nvSpPr>
        <p:spPr>
          <a:xfrm>
            <a:off x="353930" y="1076376"/>
            <a:ext cx="11550732" cy="295656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●課程名稱：一、車輛機械使用維護與自動檢查實務</a:t>
            </a:r>
            <a:endParaRPr kumimoji="0" lang="en-US" altLang="zh-TW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TW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                       </a:t>
            </a: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二、車輛機械防災技術研發與應用</a:t>
            </a:r>
            <a:endParaRPr kumimoji="0" lang="en-US" altLang="zh-TW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●主題內容：車輛系營建機械之日常檢點、維護及保養等自動檢查實務；</a:t>
            </a:r>
            <a:endParaRPr kumimoji="0" lang="en-US" altLang="zh-TW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TW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                       </a:t>
            </a: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安全意識與防災技術之應用</a:t>
            </a:r>
            <a:r>
              <a:rPr kumimoji="0" lang="en-US" altLang="zh-TW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(</a:t>
            </a: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以挖掘機、鏟裝機為例</a:t>
            </a:r>
            <a:r>
              <a:rPr kumimoji="0" lang="en-US" altLang="zh-TW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●目的：</a:t>
            </a: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Slab Medium" panose="020F0502020204030204" pitchFamily="2" charset="0"/>
                <a:ea typeface="微軟正黑體" panose="020B0604030504040204" pitchFamily="34" charset="-120"/>
                <a:cs typeface="+mn-cs"/>
              </a:rPr>
              <a:t>強化企業對車輛機械之日常自動檢查觀念與技能，</a:t>
            </a:r>
            <a:endParaRPr kumimoji="0" lang="en-US" altLang="zh-TW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Slab Medium" panose="020F0502020204030204" pitchFamily="2" charset="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TW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Slab Medium" panose="020F0502020204030204" pitchFamily="2" charset="0"/>
                <a:ea typeface="微軟正黑體" panose="020B0604030504040204" pitchFamily="34" charset="-120"/>
                <a:cs typeface="+mn-cs"/>
              </a:rPr>
              <a:t>                </a:t>
            </a: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Slab Medium" panose="020F0502020204030204" pitchFamily="2" charset="0"/>
                <a:ea typeface="微軟正黑體" panose="020B0604030504040204" pitchFamily="34" charset="-120"/>
                <a:cs typeface="+mn-cs"/>
              </a:rPr>
              <a:t>提升整體安全管理水準，降低職災風險。</a:t>
            </a:r>
            <a:endParaRPr kumimoji="0" lang="en-US" altLang="zh-TW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Slab Medium" panose="020F0502020204030204" pitchFamily="2" charset="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●產業別：營造業</a:t>
            </a:r>
            <a:r>
              <a:rPr kumimoji="0" lang="en-US" altLang="zh-TW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(</a:t>
            </a: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為優先</a:t>
            </a:r>
            <a:r>
              <a:rPr kumimoji="0" lang="en-US" altLang="zh-TW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●對象：事業單位維護保養人員、現場操作人員等</a:t>
            </a:r>
            <a:r>
              <a:rPr kumimoji="0" lang="en-US" altLang="zh-TW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(</a:t>
            </a: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優先招生對象</a:t>
            </a:r>
            <a:r>
              <a:rPr kumimoji="0" lang="en-US" altLang="zh-TW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)</a:t>
            </a: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；</a:t>
            </a:r>
            <a:endParaRPr kumimoji="0" lang="en-US" altLang="zh-TW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TW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               </a:t>
            </a: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如具公務人員身份者可登錄終生學習時數</a:t>
            </a:r>
            <a:endParaRPr kumimoji="0" lang="en-US" altLang="zh-TW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pic>
        <p:nvPicPr>
          <p:cNvPr id="20" name="圖片 19" descr="一張含有 運輸, 挖土機, 建造裝備, 車輛 的圖片&#10;&#10;AI 產生的內容可能不正確。">
            <a:extLst>
              <a:ext uri="{FF2B5EF4-FFF2-40B4-BE49-F238E27FC236}">
                <a16:creationId xmlns:a16="http://schemas.microsoft.com/office/drawing/2014/main" id="{89ECAB3B-3A48-43B8-7031-E564C0D49A81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9961" b="89844" l="4395" r="92383">
                        <a14:foregroundMark x1="8789" y1="80176" x2="8789" y2="80176"/>
                        <a14:foregroundMark x1="7813" y1="87402" x2="7813" y2="87402"/>
                        <a14:foregroundMark x1="4492" y1="86816" x2="4492" y2="86816"/>
                        <a14:foregroundMark x1="91211" y1="76758" x2="91211" y2="76758"/>
                        <a14:foregroundMark x1="92383" y1="59961" x2="92383" y2="59961"/>
                      </a14:backgroundRemoval>
                    </a14:imgEffect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211" y="1879119"/>
            <a:ext cx="1516218" cy="1516218"/>
          </a:xfrm>
          <a:prstGeom prst="rect">
            <a:avLst/>
          </a:prstGeom>
        </p:spPr>
      </p:pic>
      <p:pic>
        <p:nvPicPr>
          <p:cNvPr id="23" name="圖片 22" descr="一張含有 運輸, 車輛, 牽引機, 陸上交通工具 的圖片&#10;&#10;AI 產生的內容可能不正確。">
            <a:extLst>
              <a:ext uri="{FF2B5EF4-FFF2-40B4-BE49-F238E27FC236}">
                <a16:creationId xmlns:a16="http://schemas.microsoft.com/office/drawing/2014/main" id="{C7DBED2C-4289-19B0-DDBB-968E34C799AA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9961" b="89941" l="6152" r="89941">
                        <a14:foregroundMark x1="10254" y1="68262" x2="6690" y2="75814"/>
                        <a14:backgroundMark x1="19824" y1="44141" x2="19824" y2="44141"/>
                        <a14:backgroundMark x1="19824" y1="44629" x2="35938" y2="27344"/>
                        <a14:backgroundMark x1="35938" y1="27344" x2="47168" y2="24609"/>
                        <a14:backgroundMark x1="47168" y1="24609" x2="65820" y2="25684"/>
                        <a14:backgroundMark x1="65820" y1="25684" x2="70605" y2="30762"/>
                        <a14:backgroundMark x1="70605" y1="30762" x2="74902" y2="40137"/>
                        <a14:backgroundMark x1="74902" y1="40137" x2="81543" y2="45703"/>
                        <a14:backgroundMark x1="81543" y1="45703" x2="82227" y2="57520"/>
                        <a14:backgroundMark x1="82227" y1="57520" x2="78906" y2="70996"/>
                        <a14:backgroundMark x1="38770" y1="44043" x2="38281" y2="43066"/>
                        <a14:backgroundMark x1="65820" y1="38086" x2="65527" y2="42676"/>
                        <a14:backgroundMark x1="32227" y1="51074" x2="32227" y2="51074"/>
                        <a14:backgroundMark x1="18164" y1="86621" x2="92480" y2="68262"/>
                        <a14:backgroundMark x1="9724" y1="78802" x2="28027" y2="84277"/>
                        <a14:backgroundMark x1="28027" y1="84277" x2="36230" y2="81934"/>
                        <a14:backgroundMark x1="36230" y1="81934" x2="37012" y2="81445"/>
                        <a14:backgroundMark x1="3613" y1="76758" x2="9863" y2="79102"/>
                        <a14:backgroundMark x1="12988" y1="51563" x2="30078" y2="42969"/>
                        <a14:backgroundMark x1="30078" y1="42969" x2="37402" y2="32715"/>
                        <a14:backgroundMark x1="37402" y1="32715" x2="44629" y2="29297"/>
                        <a14:backgroundMark x1="44629" y1="29297" x2="56445" y2="29004"/>
                        <a14:backgroundMark x1="56445" y1="29004" x2="66113" y2="29102"/>
                        <a14:backgroundMark x1="66113" y1="29102" x2="74219" y2="35840"/>
                        <a14:backgroundMark x1="74219" y1="35840" x2="84473" y2="50977"/>
                        <a14:backgroundMark x1="84473" y1="50977" x2="91211" y2="35254"/>
                        <a14:backgroundMark x1="91211" y1="35254" x2="77246" y2="16797"/>
                        <a14:backgroundMark x1="77246" y1="16797" x2="33398" y2="12695"/>
                        <a14:backgroundMark x1="33398" y1="12695" x2="17871" y2="20801"/>
                        <a14:backgroundMark x1="17871" y1="20801" x2="9277" y2="34277"/>
                        <a14:backgroundMark x1="9277" y1="34277" x2="7520" y2="45605"/>
                        <a14:backgroundMark x1="7520" y1="45605" x2="11914" y2="51074"/>
                      </a14:backgroundRemoval>
                    </a14:imgEffect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054813" y="2256063"/>
            <a:ext cx="1945498" cy="1945498"/>
          </a:xfrm>
          <a:prstGeom prst="rect">
            <a:avLst/>
          </a:prstGeom>
        </p:spPr>
      </p:pic>
      <p:sp>
        <p:nvSpPr>
          <p:cNvPr id="24" name="副標題 2">
            <a:extLst>
              <a:ext uri="{FF2B5EF4-FFF2-40B4-BE49-F238E27FC236}">
                <a16:creationId xmlns:a16="http://schemas.microsoft.com/office/drawing/2014/main" id="{37A0E025-4B34-7A97-788C-80F911150ACC}"/>
              </a:ext>
            </a:extLst>
          </p:cNvPr>
          <p:cNvSpPr txBox="1">
            <a:spLocks/>
          </p:cNvSpPr>
          <p:nvPr/>
        </p:nvSpPr>
        <p:spPr>
          <a:xfrm>
            <a:off x="9978579" y="1591337"/>
            <a:ext cx="2288567" cy="24856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TW" sz="18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*</a:t>
            </a:r>
            <a:r>
              <a:rPr kumimoji="0" lang="zh-TW" altLang="en-US" sz="18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名額有限 額滿為止</a:t>
            </a:r>
            <a:r>
              <a:rPr kumimoji="0" lang="en-US" altLang="zh-TW" sz="18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*</a:t>
            </a:r>
            <a:endParaRPr kumimoji="0" lang="zh-TW" altLang="en-US" sz="1800" b="1" i="0" u="sng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25" name="爆炸: 八角 24">
            <a:extLst>
              <a:ext uri="{FF2B5EF4-FFF2-40B4-BE49-F238E27FC236}">
                <a16:creationId xmlns:a16="http://schemas.microsoft.com/office/drawing/2014/main" id="{D6822051-8547-8F91-9B55-1A4AD10DB1C1}"/>
              </a:ext>
            </a:extLst>
          </p:cNvPr>
          <p:cNvSpPr/>
          <p:nvPr/>
        </p:nvSpPr>
        <p:spPr>
          <a:xfrm rot="445979">
            <a:off x="9553832" y="523660"/>
            <a:ext cx="2655220" cy="1155366"/>
          </a:xfrm>
          <a:prstGeom prst="irregularSeal1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 panose="020B0603020202020204"/>
                <a:ea typeface="微軟正黑體" panose="020B0604030504040204" pitchFamily="34" charset="-120"/>
                <a:cs typeface="+mn-cs"/>
              </a:rPr>
              <a:t>免費課程</a:t>
            </a:r>
          </a:p>
        </p:txBody>
      </p:sp>
    </p:spTree>
    <p:extLst>
      <p:ext uri="{BB962C8B-B14F-4D97-AF65-F5344CB8AC3E}">
        <p14:creationId xmlns:p14="http://schemas.microsoft.com/office/powerpoint/2010/main" val="1395890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7477B5-312B-8F1C-D117-59ABD30CB0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 descr="一張含有 文字 的圖片&#10;&#10;自動產生的描述">
            <a:extLst>
              <a:ext uri="{FF2B5EF4-FFF2-40B4-BE49-F238E27FC236}">
                <a16:creationId xmlns:a16="http://schemas.microsoft.com/office/drawing/2014/main" id="{CE2B5E6C-44AE-4160-D67D-CC675AB04D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152"/>
          <a:stretch/>
        </p:blipFill>
        <p:spPr bwMode="auto">
          <a:xfrm>
            <a:off x="1510579" y="6384485"/>
            <a:ext cx="532243" cy="482738"/>
          </a:xfrm>
          <a:prstGeom prst="rect">
            <a:avLst/>
          </a:prstGeom>
          <a:noFill/>
        </p:spPr>
      </p:pic>
      <p:pic>
        <p:nvPicPr>
          <p:cNvPr id="16" name="Picture 8" descr="C:\Users\cwj\Desktop\協會logo2.jpg.tif">
            <a:extLst>
              <a:ext uri="{FF2B5EF4-FFF2-40B4-BE49-F238E27FC236}">
                <a16:creationId xmlns:a16="http://schemas.microsoft.com/office/drawing/2014/main" id="{36B1CD9A-24CD-A965-7CFD-854908FEBA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8911" y1="42574" x2="30033" y2="10891"/>
                        <a14:foregroundMark x1="5941" y1="42574" x2="18812" y2="16172"/>
                        <a14:foregroundMark x1="49835" y1="7921" x2="64026" y2="7261"/>
                        <a14:foregroundMark x1="41584" y1="7921" x2="50495" y2="12541"/>
                        <a14:foregroundMark x1="43564" y1="8581" x2="52145" y2="4290"/>
                        <a14:foregroundMark x1="33003" y1="32013" x2="65017" y2="61716"/>
                        <a14:foregroundMark x1="69307" y1="35314" x2="69307" y2="35314"/>
                        <a14:foregroundMark x1="62706" y1="41914" x2="66337" y2="61716"/>
                        <a14:foregroundMark x1="70297" y1="41914" x2="58086" y2="43564"/>
                        <a14:foregroundMark x1="67987" y1="35314" x2="56436" y2="38284"/>
                        <a14:foregroundMark x1="62706" y1="35974" x2="63366" y2="28383"/>
                        <a14:foregroundMark x1="36304" y1="39604" x2="36304" y2="39604"/>
                        <a14:foregroundMark x1="39274" y1="27723" x2="36304" y2="38284"/>
                        <a14:foregroundMark x1="33993" y1="41254" x2="24092" y2="41914"/>
                        <a14:foregroundMark x1="23432" y1="44224" x2="32343" y2="47855"/>
                        <a14:foregroundMark x1="32343" y1="44224" x2="44554" y2="47195"/>
                        <a14:foregroundMark x1="36304" y1="54125" x2="33993" y2="63036"/>
                        <a14:foregroundMark x1="35314" y1="65347" x2="42244" y2="62376"/>
                        <a14:foregroundMark x1="55776" y1="63036" x2="66997" y2="57756"/>
                        <a14:foregroundMark x1="54125" y1="26733" x2="54125" y2="26733"/>
                        <a14:foregroundMark x1="50495" y1="26733" x2="51155" y2="19142"/>
                        <a14:foregroundMark x1="47525" y1="25413" x2="48845" y2="30693"/>
                        <a14:foregroundMark x1="28713" y1="86469" x2="48845" y2="90429"/>
                        <a14:foregroundMark x1="46865" y1="90429" x2="54125" y2="92739"/>
                        <a14:foregroundMark x1="57426" y1="95710" x2="57426" y2="95710"/>
                        <a14:foregroundMark x1="70297" y1="91749" x2="70297" y2="91749"/>
                        <a14:foregroundMark x1="88449" y1="77558" x2="88449" y2="77558"/>
                        <a14:foregroundMark x1="86799" y1="33663" x2="86799" y2="336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83" y="6350705"/>
            <a:ext cx="512162" cy="511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副標題 2">
            <a:extLst>
              <a:ext uri="{FF2B5EF4-FFF2-40B4-BE49-F238E27FC236}">
                <a16:creationId xmlns:a16="http://schemas.microsoft.com/office/drawing/2014/main" id="{ED310805-64A9-628F-EF30-90C7A7E4B0BE}"/>
              </a:ext>
            </a:extLst>
          </p:cNvPr>
          <p:cNvSpPr txBox="1">
            <a:spLocks/>
          </p:cNvSpPr>
          <p:nvPr/>
        </p:nvSpPr>
        <p:spPr>
          <a:xfrm>
            <a:off x="7855192" y="6404113"/>
            <a:ext cx="4366475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社團法人中華民國工業安全衛生協會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B434B3BA-5F2E-B6E4-5F2A-928BCC223BEE}"/>
              </a:ext>
            </a:extLst>
          </p:cNvPr>
          <p:cNvSpPr txBox="1">
            <a:spLocks/>
          </p:cNvSpPr>
          <p:nvPr/>
        </p:nvSpPr>
        <p:spPr>
          <a:xfrm>
            <a:off x="213360" y="6404113"/>
            <a:ext cx="1416762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主辦單位：</a:t>
            </a:r>
          </a:p>
        </p:txBody>
      </p:sp>
      <p:sp>
        <p:nvSpPr>
          <p:cNvPr id="11" name="副標題 2">
            <a:extLst>
              <a:ext uri="{FF2B5EF4-FFF2-40B4-BE49-F238E27FC236}">
                <a16:creationId xmlns:a16="http://schemas.microsoft.com/office/drawing/2014/main" id="{E935D1E9-5FF2-AE36-9316-0205D4FF3B54}"/>
              </a:ext>
            </a:extLst>
          </p:cNvPr>
          <p:cNvSpPr txBox="1">
            <a:spLocks/>
          </p:cNvSpPr>
          <p:nvPr/>
        </p:nvSpPr>
        <p:spPr>
          <a:xfrm>
            <a:off x="6025730" y="6404113"/>
            <a:ext cx="1416762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執行單位：</a:t>
            </a:r>
          </a:p>
        </p:txBody>
      </p:sp>
      <p:sp>
        <p:nvSpPr>
          <p:cNvPr id="14" name="副標題 2">
            <a:extLst>
              <a:ext uri="{FF2B5EF4-FFF2-40B4-BE49-F238E27FC236}">
                <a16:creationId xmlns:a16="http://schemas.microsoft.com/office/drawing/2014/main" id="{ADDDA4A8-077E-1286-25A2-BBE14F0F0D36}"/>
              </a:ext>
            </a:extLst>
          </p:cNvPr>
          <p:cNvSpPr txBox="1">
            <a:spLocks/>
          </p:cNvSpPr>
          <p:nvPr/>
        </p:nvSpPr>
        <p:spPr>
          <a:xfrm>
            <a:off x="250364" y="1128217"/>
            <a:ext cx="11726716" cy="295656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●課程名稱：一、車輛機械使用維護與自動檢查實務</a:t>
            </a:r>
            <a:endParaRPr kumimoji="0" lang="en-US" altLang="zh-TW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TW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                       </a:t>
            </a: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二、車輛機械防災技術研發與應用</a:t>
            </a:r>
            <a:endParaRPr kumimoji="0" lang="en-US" altLang="zh-TW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●主題內容：車輛系營建機械之日常檢點、維護及保養等自動檢查實務；</a:t>
            </a:r>
            <a:endParaRPr kumimoji="0" lang="en-US" altLang="zh-TW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TW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                       </a:t>
            </a: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安全意識與防災技術之應用</a:t>
            </a:r>
            <a:r>
              <a:rPr kumimoji="0" lang="en-US" altLang="zh-TW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(</a:t>
            </a: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以挖掘機、鏟裝機為例</a:t>
            </a:r>
            <a:r>
              <a:rPr kumimoji="0" lang="en-US" altLang="zh-TW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●目的：</a:t>
            </a: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Slab Medium" panose="020F0502020204030204" pitchFamily="2" charset="0"/>
                <a:ea typeface="微軟正黑體" panose="020B0604030504040204" pitchFamily="34" charset="-120"/>
                <a:cs typeface="+mn-cs"/>
              </a:rPr>
              <a:t>強化企業對車輛機械之日常自動檢查觀念與技能，</a:t>
            </a:r>
            <a:endParaRPr kumimoji="0" lang="en-US" altLang="zh-TW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Slab Medium" panose="020F0502020204030204" pitchFamily="2" charset="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TW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Slab Medium" panose="020F0502020204030204" pitchFamily="2" charset="0"/>
                <a:ea typeface="微軟正黑體" panose="020B0604030504040204" pitchFamily="34" charset="-120"/>
                <a:cs typeface="+mn-cs"/>
              </a:rPr>
              <a:t>                </a:t>
            </a: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Slab Medium" panose="020F0502020204030204" pitchFamily="2" charset="0"/>
                <a:ea typeface="微軟正黑體" panose="020B0604030504040204" pitchFamily="34" charset="-120"/>
                <a:cs typeface="+mn-cs"/>
              </a:rPr>
              <a:t>提升整體安全管理水準，降低職災風險。</a:t>
            </a:r>
            <a:endParaRPr kumimoji="0" lang="en-US" altLang="zh-TW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Slab Medium" panose="020F0502020204030204" pitchFamily="2" charset="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●產業別：營造業</a:t>
            </a:r>
            <a:r>
              <a:rPr kumimoji="0" lang="en-US" altLang="zh-TW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(</a:t>
            </a: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為優先</a:t>
            </a:r>
            <a:r>
              <a:rPr kumimoji="0" lang="en-US" altLang="zh-TW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●對象：事業單位維護保養人員、現場操作人員等</a:t>
            </a:r>
            <a:r>
              <a:rPr kumimoji="0" lang="en-US" altLang="zh-TW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(</a:t>
            </a: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優先招生對象</a:t>
            </a:r>
            <a:r>
              <a:rPr kumimoji="0" lang="en-US" altLang="zh-TW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)</a:t>
            </a: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；</a:t>
            </a:r>
            <a:endParaRPr kumimoji="0" lang="en-US" altLang="zh-TW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TW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               </a:t>
            </a: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如具公務人員身份者可登錄終生學習時數</a:t>
            </a:r>
            <a:endParaRPr kumimoji="0" lang="en-US" altLang="zh-TW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15" name="副標題 2">
            <a:extLst>
              <a:ext uri="{FF2B5EF4-FFF2-40B4-BE49-F238E27FC236}">
                <a16:creationId xmlns:a16="http://schemas.microsoft.com/office/drawing/2014/main" id="{D6995E13-DBC9-3C85-3526-685C84FC9CBB}"/>
              </a:ext>
            </a:extLst>
          </p:cNvPr>
          <p:cNvSpPr txBox="1">
            <a:spLocks/>
          </p:cNvSpPr>
          <p:nvPr/>
        </p:nvSpPr>
        <p:spPr>
          <a:xfrm>
            <a:off x="0" y="197349"/>
            <a:ext cx="12192000" cy="819646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TW" sz="3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114</a:t>
            </a:r>
            <a:r>
              <a:rPr kumimoji="0" lang="zh-TW" altLang="en-US" sz="3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年產業用車輛機械自動檢查實務及技術研發教育訓練</a:t>
            </a:r>
            <a:endParaRPr kumimoji="0" lang="en-US" altLang="zh-TW" sz="3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TW" sz="3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-</a:t>
            </a:r>
            <a:r>
              <a:rPr kumimoji="0" lang="zh-TW" alt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新北職訓中心</a:t>
            </a:r>
            <a:r>
              <a:rPr kumimoji="0" lang="en-US" altLang="zh-TW" sz="3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-</a:t>
            </a:r>
            <a:endParaRPr kumimoji="0" lang="zh-TW" altLang="en-US" sz="3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27" name="副標題 2">
            <a:extLst>
              <a:ext uri="{FF2B5EF4-FFF2-40B4-BE49-F238E27FC236}">
                <a16:creationId xmlns:a16="http://schemas.microsoft.com/office/drawing/2014/main" id="{0B43C2AF-ED79-F4F3-9FCC-381A3FE6853B}"/>
              </a:ext>
            </a:extLst>
          </p:cNvPr>
          <p:cNvSpPr txBox="1">
            <a:spLocks/>
          </p:cNvSpPr>
          <p:nvPr/>
        </p:nvSpPr>
        <p:spPr>
          <a:xfrm>
            <a:off x="1942885" y="6404113"/>
            <a:ext cx="4366475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財團法人職業災害預防及重建中心</a:t>
            </a:r>
          </a:p>
        </p:txBody>
      </p:sp>
      <p:graphicFrame>
        <p:nvGraphicFramePr>
          <p:cNvPr id="2" name="表格 1">
            <a:extLst>
              <a:ext uri="{FF2B5EF4-FFF2-40B4-BE49-F238E27FC236}">
                <a16:creationId xmlns:a16="http://schemas.microsoft.com/office/drawing/2014/main" id="{BD1C3EAC-D90D-DEBC-8E90-40FFAF271AEF}"/>
              </a:ext>
            </a:extLst>
          </p:cNvPr>
          <p:cNvGraphicFramePr>
            <a:graphicFrameLocks noGrp="1"/>
          </p:cNvGraphicFramePr>
          <p:nvPr/>
        </p:nvGraphicFramePr>
        <p:xfrm>
          <a:off x="214920" y="4076831"/>
          <a:ext cx="11791827" cy="13966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7758">
                  <a:extLst>
                    <a:ext uri="{9D8B030D-6E8A-4147-A177-3AD203B41FA5}">
                      <a16:colId xmlns:a16="http://schemas.microsoft.com/office/drawing/2014/main" val="1232056173"/>
                    </a:ext>
                  </a:extLst>
                </a:gridCol>
                <a:gridCol w="1505219">
                  <a:extLst>
                    <a:ext uri="{9D8B030D-6E8A-4147-A177-3AD203B41FA5}">
                      <a16:colId xmlns:a16="http://schemas.microsoft.com/office/drawing/2014/main" val="3177158767"/>
                    </a:ext>
                  </a:extLst>
                </a:gridCol>
                <a:gridCol w="4109884">
                  <a:extLst>
                    <a:ext uri="{9D8B030D-6E8A-4147-A177-3AD203B41FA5}">
                      <a16:colId xmlns:a16="http://schemas.microsoft.com/office/drawing/2014/main" val="992260215"/>
                    </a:ext>
                  </a:extLst>
                </a:gridCol>
                <a:gridCol w="3401961">
                  <a:extLst>
                    <a:ext uri="{9D8B030D-6E8A-4147-A177-3AD203B41FA5}">
                      <a16:colId xmlns:a16="http://schemas.microsoft.com/office/drawing/2014/main" val="3303974975"/>
                    </a:ext>
                  </a:extLst>
                </a:gridCol>
                <a:gridCol w="2027005">
                  <a:extLst>
                    <a:ext uri="{9D8B030D-6E8A-4147-A177-3AD203B41FA5}">
                      <a16:colId xmlns:a16="http://schemas.microsoft.com/office/drawing/2014/main" val="1650781662"/>
                    </a:ext>
                  </a:extLst>
                </a:gridCol>
              </a:tblGrid>
              <a:tr h="326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日期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時間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可登入時數課程</a:t>
                      </a:r>
                      <a:endParaRPr lang="en-US" altLang="zh-TW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報名網址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報名</a:t>
                      </a:r>
                      <a:r>
                        <a:rPr lang="en-US" altLang="zh-TW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QR Code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2016857"/>
                  </a:ext>
                </a:extLst>
              </a:tr>
              <a:tr h="1030908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i="0" dirty="0">
                          <a:solidFill>
                            <a:srgbClr val="0000CC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6/16</a:t>
                      </a:r>
                    </a:p>
                    <a:p>
                      <a:pPr algn="ctr"/>
                      <a:r>
                        <a:rPr lang="en-US" altLang="zh-TW" b="1" i="0" dirty="0">
                          <a:solidFill>
                            <a:srgbClr val="0000CC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b="1" i="0" dirty="0">
                          <a:solidFill>
                            <a:srgbClr val="0000CC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一</a:t>
                      </a:r>
                      <a:r>
                        <a:rPr lang="en-US" altLang="zh-TW" b="1" i="0" dirty="0">
                          <a:solidFill>
                            <a:srgbClr val="0000CC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b="1" i="0" dirty="0">
                        <a:solidFill>
                          <a:srgbClr val="0000CC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i="0" dirty="0">
                          <a:solidFill>
                            <a:srgbClr val="0000CC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09:00-16:00</a:t>
                      </a:r>
                    </a:p>
                    <a:p>
                      <a:pPr algn="ctr"/>
                      <a:r>
                        <a:rPr lang="en-US" altLang="zh-TW" b="1" i="0" dirty="0">
                          <a:solidFill>
                            <a:srgbClr val="0000CC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(6</a:t>
                      </a:r>
                      <a:r>
                        <a:rPr lang="zh-TW" altLang="en-US" b="1" i="0" dirty="0">
                          <a:solidFill>
                            <a:srgbClr val="0000CC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小時</a:t>
                      </a:r>
                      <a:r>
                        <a:rPr lang="en-US" altLang="zh-TW" b="1" i="0" dirty="0">
                          <a:solidFill>
                            <a:srgbClr val="0000CC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b="1" i="0" dirty="0">
                        <a:solidFill>
                          <a:srgbClr val="0000CC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i="0" kern="1200" dirty="0"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一般安全衛生教育訓練</a:t>
                      </a:r>
                      <a:r>
                        <a:rPr lang="en-US" altLang="zh-TW" sz="2000" b="1" i="0" kern="1200" dirty="0"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(6</a:t>
                      </a:r>
                      <a:r>
                        <a:rPr lang="zh-TW" altLang="en-US" sz="2000" b="1" i="0" kern="1200" dirty="0"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小時</a:t>
                      </a:r>
                      <a:r>
                        <a:rPr lang="en-US" altLang="zh-TW" sz="2000" b="1" i="0" kern="1200" dirty="0"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)</a:t>
                      </a:r>
                      <a:endParaRPr lang="zh-TW" altLang="en-US" sz="2000" b="1" i="0" dirty="0">
                        <a:solidFill>
                          <a:srgbClr val="0000CC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b="1" i="0" dirty="0">
                          <a:solidFill>
                            <a:srgbClr val="0000CC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https://reurl.cc/9DLmxO</a:t>
                      </a:r>
                      <a:endParaRPr lang="zh-TW" altLang="en-US" sz="2000" b="1" i="0" dirty="0">
                        <a:solidFill>
                          <a:srgbClr val="0000CC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b="1" i="0" dirty="0">
                        <a:solidFill>
                          <a:srgbClr val="0000CC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51188941"/>
                  </a:ext>
                </a:extLst>
              </a:tr>
            </a:tbl>
          </a:graphicData>
        </a:graphic>
      </p:graphicFrame>
      <p:sp>
        <p:nvSpPr>
          <p:cNvPr id="5" name="副標題 2">
            <a:extLst>
              <a:ext uri="{FF2B5EF4-FFF2-40B4-BE49-F238E27FC236}">
                <a16:creationId xmlns:a16="http://schemas.microsoft.com/office/drawing/2014/main" id="{1877B98B-A0D5-0544-9E79-22B20D13D09C}"/>
              </a:ext>
            </a:extLst>
          </p:cNvPr>
          <p:cNvSpPr txBox="1">
            <a:spLocks/>
          </p:cNvSpPr>
          <p:nvPr/>
        </p:nvSpPr>
        <p:spPr>
          <a:xfrm>
            <a:off x="9968747" y="1807641"/>
            <a:ext cx="2288567" cy="24856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TW" sz="18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*</a:t>
            </a:r>
            <a:r>
              <a:rPr kumimoji="0" lang="zh-TW" altLang="en-US" sz="18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名額有限 額滿為止</a:t>
            </a:r>
            <a:r>
              <a:rPr kumimoji="0" lang="en-US" altLang="zh-TW" sz="18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*</a:t>
            </a:r>
            <a:endParaRPr kumimoji="0" lang="zh-TW" altLang="en-US" sz="1800" b="1" i="0" u="sng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10" name="副標題 2">
            <a:extLst>
              <a:ext uri="{FF2B5EF4-FFF2-40B4-BE49-F238E27FC236}">
                <a16:creationId xmlns:a16="http://schemas.microsoft.com/office/drawing/2014/main" id="{2E1BA3F8-F990-7F3A-2DD8-4AEC2C5AEC5F}"/>
              </a:ext>
            </a:extLst>
          </p:cNvPr>
          <p:cNvSpPr txBox="1">
            <a:spLocks/>
          </p:cNvSpPr>
          <p:nvPr/>
        </p:nvSpPr>
        <p:spPr>
          <a:xfrm>
            <a:off x="5332038" y="5411756"/>
            <a:ext cx="6765966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TW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*</a:t>
            </a:r>
            <a:r>
              <a:rPr kumimoji="0" lang="zh-TW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如遇天災或不可抗力之因素導致無法開課，本會將另行安排日期並重新公告與通知</a:t>
            </a:r>
            <a:r>
              <a:rPr kumimoji="0" lang="en-US" altLang="zh-TW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*</a:t>
            </a:r>
            <a:endParaRPr kumimoji="0" lang="zh-TW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6" name="副標題 2">
            <a:extLst>
              <a:ext uri="{FF2B5EF4-FFF2-40B4-BE49-F238E27FC236}">
                <a16:creationId xmlns:a16="http://schemas.microsoft.com/office/drawing/2014/main" id="{0F64928B-2F9B-128B-A6E2-6E3EABA8A242}"/>
              </a:ext>
            </a:extLst>
          </p:cNvPr>
          <p:cNvSpPr txBox="1">
            <a:spLocks/>
          </p:cNvSpPr>
          <p:nvPr/>
        </p:nvSpPr>
        <p:spPr>
          <a:xfrm>
            <a:off x="14834" y="5601938"/>
            <a:ext cx="12162332" cy="860207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         上課地點：新北市三重區重新路四段</a:t>
            </a: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87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號</a:t>
            </a: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4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樓                 聯絡電話：</a:t>
            </a: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Wingdings" panose="05000000000000000000" pitchFamily="2" charset="2"/>
              </a:rPr>
              <a:t> (02)2970-2526</a:t>
            </a:r>
          </a:p>
          <a:p>
            <a:pPr marL="0" marR="0" lvl="0" indent="0" algn="l" defTabSz="893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Wingdings" panose="05000000000000000000" pitchFamily="2" charset="2"/>
              </a:rPr>
              <a:t>          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承辦人：邱小姐</a:t>
            </a: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                                                                   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聯絡信箱：</a:t>
            </a: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betty2024@mail.isha.org.tw</a:t>
            </a:r>
          </a:p>
        </p:txBody>
      </p:sp>
      <p:pic>
        <p:nvPicPr>
          <p:cNvPr id="23" name="圖形 22" descr="有圖釘的地圖 以實心填滿">
            <a:extLst>
              <a:ext uri="{FF2B5EF4-FFF2-40B4-BE49-F238E27FC236}">
                <a16:creationId xmlns:a16="http://schemas.microsoft.com/office/drawing/2014/main" id="{09E3E312-DF77-1FC7-FC3D-542FBE58387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44589" y="5661223"/>
            <a:ext cx="360000" cy="360000"/>
          </a:xfrm>
          <a:prstGeom prst="rect">
            <a:avLst/>
          </a:prstGeom>
        </p:spPr>
      </p:pic>
      <p:pic>
        <p:nvPicPr>
          <p:cNvPr id="24" name="圖形 23" descr="電話 以實心填滿">
            <a:extLst>
              <a:ext uri="{FF2B5EF4-FFF2-40B4-BE49-F238E27FC236}">
                <a16:creationId xmlns:a16="http://schemas.microsoft.com/office/drawing/2014/main" id="{5D83B891-E243-6B43-7D0B-1E8846BF861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364160" y="5672517"/>
            <a:ext cx="360000" cy="360000"/>
          </a:xfrm>
          <a:prstGeom prst="rect">
            <a:avLst/>
          </a:prstGeom>
        </p:spPr>
      </p:pic>
      <p:pic>
        <p:nvPicPr>
          <p:cNvPr id="25" name="圖形 24" descr="客服中心 以實心填滿">
            <a:extLst>
              <a:ext uri="{FF2B5EF4-FFF2-40B4-BE49-F238E27FC236}">
                <a16:creationId xmlns:a16="http://schemas.microsoft.com/office/drawing/2014/main" id="{D7468CA8-E668-AD25-1F1D-DA3CE68C196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34757" y="5945621"/>
            <a:ext cx="360000" cy="360000"/>
          </a:xfrm>
          <a:prstGeom prst="rect">
            <a:avLst/>
          </a:prstGeom>
        </p:spPr>
      </p:pic>
      <p:pic>
        <p:nvPicPr>
          <p:cNvPr id="26" name="圖形 25" descr="信箱 以實心填滿">
            <a:extLst>
              <a:ext uri="{FF2B5EF4-FFF2-40B4-BE49-F238E27FC236}">
                <a16:creationId xmlns:a16="http://schemas.microsoft.com/office/drawing/2014/main" id="{254579E1-5218-3037-4702-2F5A8A283E9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6364160" y="6032042"/>
            <a:ext cx="360000" cy="360000"/>
          </a:xfrm>
          <a:prstGeom prst="rect">
            <a:avLst/>
          </a:prstGeom>
        </p:spPr>
      </p:pic>
      <p:pic>
        <p:nvPicPr>
          <p:cNvPr id="29" name="圖片 28" descr="一張含有 樣式, 正方形, 像素 的圖片&#10;&#10;AI 產生的內容可能不正確。">
            <a:extLst>
              <a:ext uri="{FF2B5EF4-FFF2-40B4-BE49-F238E27FC236}">
                <a16:creationId xmlns:a16="http://schemas.microsoft.com/office/drawing/2014/main" id="{9B008838-185F-0AD1-A9D3-8751AD03DA82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6683" y="4455012"/>
            <a:ext cx="1018570" cy="1018570"/>
          </a:xfrm>
          <a:prstGeom prst="rect">
            <a:avLst/>
          </a:prstGeom>
        </p:spPr>
      </p:pic>
      <p:pic>
        <p:nvPicPr>
          <p:cNvPr id="7" name="圖片 6" descr="一張含有 運輸, 挖土機, 建造裝備, 車輛 的圖片&#10;&#10;AI 產生的內容可能不正確。">
            <a:extLst>
              <a:ext uri="{FF2B5EF4-FFF2-40B4-BE49-F238E27FC236}">
                <a16:creationId xmlns:a16="http://schemas.microsoft.com/office/drawing/2014/main" id="{4C266DA6-B078-643E-D9D1-88908E0DA7D4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9961" b="89844" l="4395" r="92383">
                        <a14:foregroundMark x1="8789" y1="80176" x2="8789" y2="80176"/>
                        <a14:foregroundMark x1="7813" y1="87402" x2="7813" y2="87402"/>
                        <a14:foregroundMark x1="4492" y1="86816" x2="4492" y2="86816"/>
                        <a14:foregroundMark x1="91211" y1="76758" x2="91211" y2="76758"/>
                        <a14:foregroundMark x1="92383" y1="59961" x2="92383" y2="59961"/>
                      </a14:backgroundRemoval>
                    </a14:imgEffect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211" y="1879119"/>
            <a:ext cx="1516218" cy="1516218"/>
          </a:xfrm>
          <a:prstGeom prst="rect">
            <a:avLst/>
          </a:prstGeom>
        </p:spPr>
      </p:pic>
      <p:pic>
        <p:nvPicPr>
          <p:cNvPr id="13" name="圖片 12" descr="一張含有 運輸, 車輛, 牽引機, 陸上交通工具 的圖片&#10;&#10;AI 產生的內容可能不正確。">
            <a:extLst>
              <a:ext uri="{FF2B5EF4-FFF2-40B4-BE49-F238E27FC236}">
                <a16:creationId xmlns:a16="http://schemas.microsoft.com/office/drawing/2014/main" id="{8B5082E8-94AC-7AED-B94E-E2C0CAEC3FA8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9961" b="89941" l="6152" r="89941">
                        <a14:foregroundMark x1="10254" y1="68262" x2="6690" y2="75814"/>
                        <a14:backgroundMark x1="19824" y1="44141" x2="19824" y2="44141"/>
                        <a14:backgroundMark x1="19824" y1="44629" x2="35938" y2="27344"/>
                        <a14:backgroundMark x1="35938" y1="27344" x2="47168" y2="24609"/>
                        <a14:backgroundMark x1="47168" y1="24609" x2="65820" y2="25684"/>
                        <a14:backgroundMark x1="65820" y1="25684" x2="70605" y2="30762"/>
                        <a14:backgroundMark x1="70605" y1="30762" x2="74902" y2="40137"/>
                        <a14:backgroundMark x1="74902" y1="40137" x2="81543" y2="45703"/>
                        <a14:backgroundMark x1="81543" y1="45703" x2="82227" y2="57520"/>
                        <a14:backgroundMark x1="82227" y1="57520" x2="78906" y2="70996"/>
                        <a14:backgroundMark x1="38770" y1="44043" x2="38281" y2="43066"/>
                        <a14:backgroundMark x1="65820" y1="38086" x2="65527" y2="42676"/>
                        <a14:backgroundMark x1="32227" y1="51074" x2="32227" y2="51074"/>
                        <a14:backgroundMark x1="18164" y1="86621" x2="92480" y2="68262"/>
                        <a14:backgroundMark x1="9724" y1="78802" x2="28027" y2="84277"/>
                        <a14:backgroundMark x1="28027" y1="84277" x2="36230" y2="81934"/>
                        <a14:backgroundMark x1="36230" y1="81934" x2="37012" y2="81445"/>
                        <a14:backgroundMark x1="3613" y1="76758" x2="9863" y2="79102"/>
                        <a14:backgroundMark x1="12988" y1="51563" x2="30078" y2="42969"/>
                        <a14:backgroundMark x1="30078" y1="42969" x2="37402" y2="32715"/>
                        <a14:backgroundMark x1="37402" y1="32715" x2="44629" y2="29297"/>
                        <a14:backgroundMark x1="44629" y1="29297" x2="56445" y2="29004"/>
                        <a14:backgroundMark x1="56445" y1="29004" x2="66113" y2="29102"/>
                        <a14:backgroundMark x1="66113" y1="29102" x2="74219" y2="35840"/>
                        <a14:backgroundMark x1="74219" y1="35840" x2="84473" y2="50977"/>
                        <a14:backgroundMark x1="84473" y1="50977" x2="91211" y2="35254"/>
                        <a14:backgroundMark x1="91211" y1="35254" x2="77246" y2="16797"/>
                        <a14:backgroundMark x1="77246" y1="16797" x2="33398" y2="12695"/>
                        <a14:backgroundMark x1="33398" y1="12695" x2="17871" y2="20801"/>
                        <a14:backgroundMark x1="17871" y1="20801" x2="9277" y2="34277"/>
                        <a14:backgroundMark x1="9277" y1="34277" x2="7520" y2="45605"/>
                        <a14:backgroundMark x1="7520" y1="45605" x2="11914" y2="51074"/>
                      </a14:backgroundRemoval>
                    </a14:imgEffect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057826" y="2402988"/>
            <a:ext cx="1945498" cy="1945498"/>
          </a:xfrm>
          <a:prstGeom prst="rect">
            <a:avLst/>
          </a:prstGeom>
        </p:spPr>
      </p:pic>
      <p:sp>
        <p:nvSpPr>
          <p:cNvPr id="18" name="爆炸: 八角 17">
            <a:extLst>
              <a:ext uri="{FF2B5EF4-FFF2-40B4-BE49-F238E27FC236}">
                <a16:creationId xmlns:a16="http://schemas.microsoft.com/office/drawing/2014/main" id="{84F966BC-0141-41A5-711D-7EF041888D59}"/>
              </a:ext>
            </a:extLst>
          </p:cNvPr>
          <p:cNvSpPr/>
          <p:nvPr/>
        </p:nvSpPr>
        <p:spPr>
          <a:xfrm rot="445979">
            <a:off x="9553832" y="651478"/>
            <a:ext cx="2655220" cy="1155366"/>
          </a:xfrm>
          <a:prstGeom prst="irregularSeal1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 panose="020B0603020202020204"/>
                <a:ea typeface="微軟正黑體" panose="020B0604030504040204" pitchFamily="34" charset="-120"/>
                <a:cs typeface="+mn-cs"/>
              </a:rPr>
              <a:t>免費課程</a:t>
            </a:r>
          </a:p>
        </p:txBody>
      </p:sp>
    </p:spTree>
    <p:extLst>
      <p:ext uri="{BB962C8B-B14F-4D97-AF65-F5344CB8AC3E}">
        <p14:creationId xmlns:p14="http://schemas.microsoft.com/office/powerpoint/2010/main" val="4240708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7477B5-312B-8F1C-D117-59ABD30CB0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 descr="一張含有 文字 的圖片&#10;&#10;自動產生的描述">
            <a:extLst>
              <a:ext uri="{FF2B5EF4-FFF2-40B4-BE49-F238E27FC236}">
                <a16:creationId xmlns:a16="http://schemas.microsoft.com/office/drawing/2014/main" id="{CE2B5E6C-44AE-4160-D67D-CC675AB04D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152"/>
          <a:stretch/>
        </p:blipFill>
        <p:spPr bwMode="auto">
          <a:xfrm>
            <a:off x="1510579" y="6384485"/>
            <a:ext cx="532243" cy="482738"/>
          </a:xfrm>
          <a:prstGeom prst="rect">
            <a:avLst/>
          </a:prstGeom>
          <a:noFill/>
        </p:spPr>
      </p:pic>
      <p:pic>
        <p:nvPicPr>
          <p:cNvPr id="16" name="Picture 8" descr="C:\Users\cwj\Desktop\協會logo2.jpg.tif">
            <a:extLst>
              <a:ext uri="{FF2B5EF4-FFF2-40B4-BE49-F238E27FC236}">
                <a16:creationId xmlns:a16="http://schemas.microsoft.com/office/drawing/2014/main" id="{36B1CD9A-24CD-A965-7CFD-854908FEBA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8911" y1="42574" x2="30033" y2="10891"/>
                        <a14:foregroundMark x1="5941" y1="42574" x2="18812" y2="16172"/>
                        <a14:foregroundMark x1="49835" y1="7921" x2="64026" y2="7261"/>
                        <a14:foregroundMark x1="41584" y1="7921" x2="50495" y2="12541"/>
                        <a14:foregroundMark x1="43564" y1="8581" x2="52145" y2="4290"/>
                        <a14:foregroundMark x1="33003" y1="32013" x2="65017" y2="61716"/>
                        <a14:foregroundMark x1="69307" y1="35314" x2="69307" y2="35314"/>
                        <a14:foregroundMark x1="62706" y1="41914" x2="66337" y2="61716"/>
                        <a14:foregroundMark x1="70297" y1="41914" x2="58086" y2="43564"/>
                        <a14:foregroundMark x1="67987" y1="35314" x2="56436" y2="38284"/>
                        <a14:foregroundMark x1="62706" y1="35974" x2="63366" y2="28383"/>
                        <a14:foregroundMark x1="36304" y1="39604" x2="36304" y2="39604"/>
                        <a14:foregroundMark x1="39274" y1="27723" x2="36304" y2="38284"/>
                        <a14:foregroundMark x1="33993" y1="41254" x2="24092" y2="41914"/>
                        <a14:foregroundMark x1="23432" y1="44224" x2="32343" y2="47855"/>
                        <a14:foregroundMark x1="32343" y1="44224" x2="44554" y2="47195"/>
                        <a14:foregroundMark x1="36304" y1="54125" x2="33993" y2="63036"/>
                        <a14:foregroundMark x1="35314" y1="65347" x2="42244" y2="62376"/>
                        <a14:foregroundMark x1="55776" y1="63036" x2="66997" y2="57756"/>
                        <a14:foregroundMark x1="54125" y1="26733" x2="54125" y2="26733"/>
                        <a14:foregroundMark x1="50495" y1="26733" x2="51155" y2="19142"/>
                        <a14:foregroundMark x1="47525" y1="25413" x2="48845" y2="30693"/>
                        <a14:foregroundMark x1="28713" y1="86469" x2="48845" y2="90429"/>
                        <a14:foregroundMark x1="46865" y1="90429" x2="54125" y2="92739"/>
                        <a14:foregroundMark x1="57426" y1="95710" x2="57426" y2="95710"/>
                        <a14:foregroundMark x1="70297" y1="91749" x2="70297" y2="91749"/>
                        <a14:foregroundMark x1="88449" y1="77558" x2="88449" y2="77558"/>
                        <a14:foregroundMark x1="86799" y1="33663" x2="86799" y2="336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83" y="6350705"/>
            <a:ext cx="512162" cy="511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副標題 2">
            <a:extLst>
              <a:ext uri="{FF2B5EF4-FFF2-40B4-BE49-F238E27FC236}">
                <a16:creationId xmlns:a16="http://schemas.microsoft.com/office/drawing/2014/main" id="{ED310805-64A9-628F-EF30-90C7A7E4B0BE}"/>
              </a:ext>
            </a:extLst>
          </p:cNvPr>
          <p:cNvSpPr txBox="1">
            <a:spLocks/>
          </p:cNvSpPr>
          <p:nvPr/>
        </p:nvSpPr>
        <p:spPr>
          <a:xfrm>
            <a:off x="7855192" y="6404113"/>
            <a:ext cx="4366475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社團法人中華民國工業安全衛生協會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B434B3BA-5F2E-B6E4-5F2A-928BCC223BEE}"/>
              </a:ext>
            </a:extLst>
          </p:cNvPr>
          <p:cNvSpPr txBox="1">
            <a:spLocks/>
          </p:cNvSpPr>
          <p:nvPr/>
        </p:nvSpPr>
        <p:spPr>
          <a:xfrm>
            <a:off x="213360" y="6404113"/>
            <a:ext cx="1416762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主辦單位：</a:t>
            </a:r>
          </a:p>
        </p:txBody>
      </p:sp>
      <p:sp>
        <p:nvSpPr>
          <p:cNvPr id="11" name="副標題 2">
            <a:extLst>
              <a:ext uri="{FF2B5EF4-FFF2-40B4-BE49-F238E27FC236}">
                <a16:creationId xmlns:a16="http://schemas.microsoft.com/office/drawing/2014/main" id="{E935D1E9-5FF2-AE36-9316-0205D4FF3B54}"/>
              </a:ext>
            </a:extLst>
          </p:cNvPr>
          <p:cNvSpPr txBox="1">
            <a:spLocks/>
          </p:cNvSpPr>
          <p:nvPr/>
        </p:nvSpPr>
        <p:spPr>
          <a:xfrm>
            <a:off x="6025730" y="6404113"/>
            <a:ext cx="1416762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執行單位：</a:t>
            </a:r>
          </a:p>
        </p:txBody>
      </p:sp>
      <p:sp>
        <p:nvSpPr>
          <p:cNvPr id="14" name="副標題 2">
            <a:extLst>
              <a:ext uri="{FF2B5EF4-FFF2-40B4-BE49-F238E27FC236}">
                <a16:creationId xmlns:a16="http://schemas.microsoft.com/office/drawing/2014/main" id="{ADDDA4A8-077E-1286-25A2-BBE14F0F0D36}"/>
              </a:ext>
            </a:extLst>
          </p:cNvPr>
          <p:cNvSpPr txBox="1">
            <a:spLocks/>
          </p:cNvSpPr>
          <p:nvPr/>
        </p:nvSpPr>
        <p:spPr>
          <a:xfrm>
            <a:off x="320634" y="1135690"/>
            <a:ext cx="11550732" cy="295656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●課程名稱：一、車輛機械使用維護與自動檢查實務</a:t>
            </a:r>
            <a:endParaRPr kumimoji="0" lang="en-US" altLang="zh-TW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TW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                       </a:t>
            </a: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二、車輛機械防災技術研發與應用</a:t>
            </a:r>
            <a:endParaRPr kumimoji="0" lang="en-US" altLang="zh-TW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●主題內容：車輛系營建機械之日常檢點、維護及保養等自動檢查實務；</a:t>
            </a:r>
            <a:endParaRPr kumimoji="0" lang="en-US" altLang="zh-TW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TW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                       </a:t>
            </a: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安全意識與防災技術之應用</a:t>
            </a:r>
            <a:r>
              <a:rPr kumimoji="0" lang="en-US" altLang="zh-TW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(</a:t>
            </a: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以挖掘機、鏟裝機為例</a:t>
            </a:r>
            <a:r>
              <a:rPr kumimoji="0" lang="en-US" altLang="zh-TW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●目的：</a:t>
            </a:r>
            <a:r>
              <a:rPr kumimoji="0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Slab Medium" panose="020F0502020204030204" pitchFamily="2" charset="0"/>
                <a:ea typeface="微軟正黑體" panose="020B0604030504040204" pitchFamily="34" charset="-120"/>
                <a:cs typeface="+mn-cs"/>
              </a:rPr>
              <a:t>強化企業對車輛機械之日常自動檢查觀念與技能，</a:t>
            </a:r>
            <a:endParaRPr kumimoji="0" lang="en-US" altLang="zh-TW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Slab Medium" panose="020F0502020204030204" pitchFamily="2" charset="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TW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Slab Medium" panose="020F0502020204030204" pitchFamily="2" charset="0"/>
                <a:ea typeface="微軟正黑體" panose="020B0604030504040204" pitchFamily="34" charset="-120"/>
                <a:cs typeface="+mn-cs"/>
              </a:rPr>
              <a:t>               </a:t>
            </a:r>
            <a:r>
              <a:rPr kumimoji="0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Slab Medium" panose="020F0502020204030204" pitchFamily="2" charset="0"/>
                <a:ea typeface="微軟正黑體" panose="020B0604030504040204" pitchFamily="34" charset="-120"/>
                <a:cs typeface="+mn-cs"/>
              </a:rPr>
              <a:t>提升整體安全管理水準，降低職災風險。</a:t>
            </a:r>
            <a:endParaRPr kumimoji="0" lang="en-US" altLang="zh-TW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Slab Medium" panose="020F0502020204030204" pitchFamily="2" charset="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●產業別：營造業</a:t>
            </a:r>
            <a:r>
              <a:rPr kumimoji="0" lang="en-US" altLang="zh-TW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(</a:t>
            </a: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為優先</a:t>
            </a:r>
            <a:r>
              <a:rPr kumimoji="0" lang="en-US" altLang="zh-TW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●對象：事業單位維護保養人員、現場操作人員等</a:t>
            </a:r>
            <a:r>
              <a:rPr kumimoji="0" lang="en-US" altLang="zh-TW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(</a:t>
            </a: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優先招生對象</a:t>
            </a:r>
            <a:r>
              <a:rPr kumimoji="0" lang="en-US" altLang="zh-TW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)</a:t>
            </a: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；</a:t>
            </a:r>
            <a:endParaRPr kumimoji="0" lang="en-US" altLang="zh-TW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TW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               </a:t>
            </a: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如具公務人員身份者可登錄終生學習時數</a:t>
            </a:r>
            <a:endParaRPr kumimoji="0" lang="en-US" altLang="zh-TW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15" name="副標題 2">
            <a:extLst>
              <a:ext uri="{FF2B5EF4-FFF2-40B4-BE49-F238E27FC236}">
                <a16:creationId xmlns:a16="http://schemas.microsoft.com/office/drawing/2014/main" id="{D6995E13-DBC9-3C85-3526-685C84FC9CBB}"/>
              </a:ext>
            </a:extLst>
          </p:cNvPr>
          <p:cNvSpPr txBox="1">
            <a:spLocks/>
          </p:cNvSpPr>
          <p:nvPr/>
        </p:nvSpPr>
        <p:spPr>
          <a:xfrm>
            <a:off x="0" y="235974"/>
            <a:ext cx="12192000" cy="781021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TW" sz="3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114</a:t>
            </a:r>
            <a:r>
              <a:rPr kumimoji="0" lang="zh-TW" altLang="en-US" sz="3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年產業用車輛機械自動檢查實務及技術研發教育訓練</a:t>
            </a:r>
            <a:endParaRPr kumimoji="0" lang="en-US" altLang="zh-TW" sz="3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TW" sz="3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-</a:t>
            </a:r>
            <a:r>
              <a:rPr kumimoji="0" lang="zh-TW" alt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台中職訓中心</a:t>
            </a:r>
            <a:r>
              <a:rPr kumimoji="0" lang="en-US" altLang="zh-TW" sz="3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-</a:t>
            </a:r>
            <a:endParaRPr kumimoji="0" lang="zh-TW" altLang="en-US" sz="3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27" name="副標題 2">
            <a:extLst>
              <a:ext uri="{FF2B5EF4-FFF2-40B4-BE49-F238E27FC236}">
                <a16:creationId xmlns:a16="http://schemas.microsoft.com/office/drawing/2014/main" id="{0B43C2AF-ED79-F4F3-9FCC-381A3FE6853B}"/>
              </a:ext>
            </a:extLst>
          </p:cNvPr>
          <p:cNvSpPr txBox="1">
            <a:spLocks/>
          </p:cNvSpPr>
          <p:nvPr/>
        </p:nvSpPr>
        <p:spPr>
          <a:xfrm>
            <a:off x="1942885" y="6404113"/>
            <a:ext cx="4366475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財團法人職業災害預防及重建中心</a:t>
            </a:r>
          </a:p>
        </p:txBody>
      </p:sp>
      <p:graphicFrame>
        <p:nvGraphicFramePr>
          <p:cNvPr id="2" name="表格 1">
            <a:extLst>
              <a:ext uri="{FF2B5EF4-FFF2-40B4-BE49-F238E27FC236}">
                <a16:creationId xmlns:a16="http://schemas.microsoft.com/office/drawing/2014/main" id="{BD1C3EAC-D90D-DEBC-8E90-40FFAF271AEF}"/>
              </a:ext>
            </a:extLst>
          </p:cNvPr>
          <p:cNvGraphicFramePr>
            <a:graphicFrameLocks noGrp="1"/>
          </p:cNvGraphicFramePr>
          <p:nvPr/>
        </p:nvGraphicFramePr>
        <p:xfrm>
          <a:off x="277428" y="4087591"/>
          <a:ext cx="11593938" cy="13830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8307">
                  <a:extLst>
                    <a:ext uri="{9D8B030D-6E8A-4147-A177-3AD203B41FA5}">
                      <a16:colId xmlns:a16="http://schemas.microsoft.com/office/drawing/2014/main" val="1232056173"/>
                    </a:ext>
                  </a:extLst>
                </a:gridCol>
                <a:gridCol w="1579045">
                  <a:extLst>
                    <a:ext uri="{9D8B030D-6E8A-4147-A177-3AD203B41FA5}">
                      <a16:colId xmlns:a16="http://schemas.microsoft.com/office/drawing/2014/main" val="3177158767"/>
                    </a:ext>
                  </a:extLst>
                </a:gridCol>
                <a:gridCol w="5581198">
                  <a:extLst>
                    <a:ext uri="{9D8B030D-6E8A-4147-A177-3AD203B41FA5}">
                      <a16:colId xmlns:a16="http://schemas.microsoft.com/office/drawing/2014/main" val="992260215"/>
                    </a:ext>
                  </a:extLst>
                </a:gridCol>
                <a:gridCol w="1857694">
                  <a:extLst>
                    <a:ext uri="{9D8B030D-6E8A-4147-A177-3AD203B41FA5}">
                      <a16:colId xmlns:a16="http://schemas.microsoft.com/office/drawing/2014/main" val="3303974975"/>
                    </a:ext>
                  </a:extLst>
                </a:gridCol>
                <a:gridCol w="1857694">
                  <a:extLst>
                    <a:ext uri="{9D8B030D-6E8A-4147-A177-3AD203B41FA5}">
                      <a16:colId xmlns:a16="http://schemas.microsoft.com/office/drawing/2014/main" val="1650781662"/>
                    </a:ext>
                  </a:extLst>
                </a:gridCol>
              </a:tblGrid>
              <a:tr h="312023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+mj-ea"/>
                          <a:ea typeface="+mj-ea"/>
                        </a:rPr>
                        <a:t>日期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+mj-ea"/>
                          <a:ea typeface="+mj-ea"/>
                        </a:rPr>
                        <a:t>時間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+mj-ea"/>
                          <a:ea typeface="+mj-ea"/>
                        </a:rPr>
                        <a:t>可登入時數課程</a:t>
                      </a:r>
                      <a:endParaRPr lang="en-US" altLang="zh-TW" dirty="0">
                        <a:latin typeface="+mj-ea"/>
                        <a:ea typeface="+mj-ea"/>
                      </a:endParaRPr>
                    </a:p>
                    <a:p>
                      <a:pPr algn="ctr"/>
                      <a:r>
                        <a:rPr lang="en-US" altLang="zh-TW" sz="1200" dirty="0">
                          <a:latin typeface="+mj-ea"/>
                          <a:ea typeface="+mj-ea"/>
                        </a:rPr>
                        <a:t>(</a:t>
                      </a:r>
                      <a:r>
                        <a:rPr lang="zh-TW" altLang="en-US" sz="1200" dirty="0">
                          <a:latin typeface="+mj-ea"/>
                          <a:ea typeface="+mj-ea"/>
                        </a:rPr>
                        <a:t>欲登錄在職回訓時數者，請於報名時提供原結業證書或資格證明文件</a:t>
                      </a:r>
                      <a:r>
                        <a:rPr lang="en-US" altLang="zh-TW" sz="1200" dirty="0">
                          <a:latin typeface="+mj-ea"/>
                          <a:ea typeface="+mj-ea"/>
                        </a:rPr>
                        <a:t>)</a:t>
                      </a:r>
                      <a:endParaRPr lang="zh-TW" altLang="en-US" sz="1200" dirty="0">
                        <a:latin typeface="+mj-ea"/>
                        <a:ea typeface="+mj-ea"/>
                      </a:endParaRP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+mj-ea"/>
                          <a:ea typeface="+mj-ea"/>
                        </a:rPr>
                        <a:t>報名網址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+mj-ea"/>
                          <a:ea typeface="+mj-ea"/>
                        </a:rPr>
                        <a:t>報名</a:t>
                      </a:r>
                      <a:r>
                        <a:rPr lang="en-US" altLang="zh-TW" dirty="0">
                          <a:latin typeface="+mj-ea"/>
                          <a:ea typeface="+mj-ea"/>
                        </a:rPr>
                        <a:t>QR Code</a:t>
                      </a:r>
                      <a:endParaRPr lang="zh-TW" altLang="en-US" dirty="0">
                        <a:latin typeface="+mj-ea"/>
                        <a:ea typeface="+mj-ea"/>
                      </a:endParaRP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2016857"/>
                  </a:ext>
                </a:extLst>
              </a:tr>
              <a:tr h="834438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+mj-lt"/>
                          <a:ea typeface="+mj-ea"/>
                        </a:rPr>
                        <a:t>6/16</a:t>
                      </a:r>
                    </a:p>
                    <a:p>
                      <a:pPr algn="ctr"/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+mj-lt"/>
                          <a:ea typeface="+mj-ea"/>
                        </a:rPr>
                        <a:t>(</a:t>
                      </a:r>
                      <a:r>
                        <a:rPr lang="zh-TW" altLang="en-US" b="1" dirty="0">
                          <a:solidFill>
                            <a:srgbClr val="0000CC"/>
                          </a:solidFill>
                          <a:latin typeface="+mj-lt"/>
                          <a:ea typeface="+mj-ea"/>
                        </a:rPr>
                        <a:t>一</a:t>
                      </a:r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+mj-lt"/>
                          <a:ea typeface="+mj-ea"/>
                        </a:rPr>
                        <a:t>)</a:t>
                      </a:r>
                      <a:endParaRPr lang="zh-TW" altLang="en-US" b="1" dirty="0">
                        <a:solidFill>
                          <a:srgbClr val="0000CC"/>
                        </a:solidFill>
                        <a:latin typeface="+mj-lt"/>
                        <a:ea typeface="+mj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+mj-lt"/>
                          <a:ea typeface="+mj-ea"/>
                        </a:rPr>
                        <a:t>09:00-16:00</a:t>
                      </a:r>
                    </a:p>
                    <a:p>
                      <a:pPr algn="ctr"/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+mj-lt"/>
                          <a:ea typeface="+mj-ea"/>
                        </a:rPr>
                        <a:t>(6</a:t>
                      </a:r>
                      <a:r>
                        <a:rPr lang="zh-TW" altLang="en-US" b="1" dirty="0">
                          <a:solidFill>
                            <a:srgbClr val="0000CC"/>
                          </a:solidFill>
                          <a:latin typeface="+mj-lt"/>
                          <a:ea typeface="+mj-ea"/>
                        </a:rPr>
                        <a:t>小時</a:t>
                      </a:r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+mj-lt"/>
                          <a:ea typeface="+mj-ea"/>
                        </a:rPr>
                        <a:t>)</a:t>
                      </a:r>
                      <a:endParaRPr lang="zh-TW" altLang="en-US" b="1" dirty="0">
                        <a:solidFill>
                          <a:srgbClr val="0000CC"/>
                        </a:solidFill>
                        <a:latin typeface="+mj-lt"/>
                        <a:ea typeface="+mj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kern="1200" dirty="0">
                          <a:solidFill>
                            <a:srgbClr val="0000CC"/>
                          </a:solidFill>
                          <a:latin typeface="+mj-ea"/>
                          <a:ea typeface="+mj-ea"/>
                          <a:cs typeface="+mn-cs"/>
                        </a:rPr>
                        <a:t>營造業職業安全衛生業務主管安全衛生</a:t>
                      </a:r>
                      <a:endParaRPr lang="en-US" altLang="zh-TW" sz="2000" b="1" kern="1200" dirty="0">
                        <a:solidFill>
                          <a:srgbClr val="0000CC"/>
                        </a:solidFill>
                        <a:latin typeface="+mj-ea"/>
                        <a:ea typeface="+mj-ea"/>
                        <a:cs typeface="+mn-cs"/>
                      </a:endParaRPr>
                    </a:p>
                    <a:p>
                      <a:pPr algn="ctr"/>
                      <a:r>
                        <a:rPr lang="zh-TW" altLang="en-US" sz="2000" b="1" kern="1200" dirty="0">
                          <a:solidFill>
                            <a:srgbClr val="0000CC"/>
                          </a:solidFill>
                          <a:latin typeface="+mj-ea"/>
                          <a:ea typeface="+mj-ea"/>
                          <a:cs typeface="+mn-cs"/>
                        </a:rPr>
                        <a:t>在職教育訓練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>
                          <a:solidFill>
                            <a:srgbClr val="0000CC"/>
                          </a:solidFill>
                          <a:latin typeface="+mj-ea"/>
                          <a:ea typeface="+mj-ea"/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點我報名</a:t>
                      </a:r>
                      <a:endParaRPr lang="zh-TW" altLang="en-US" sz="2000" b="1" dirty="0">
                        <a:solidFill>
                          <a:srgbClr val="0000CC"/>
                        </a:solidFill>
                        <a:latin typeface="+mj-ea"/>
                        <a:ea typeface="+mj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rgbClr val="0000CC"/>
                        </a:solidFill>
                        <a:latin typeface="+mj-ea"/>
                        <a:ea typeface="+mj-ea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51188941"/>
                  </a:ext>
                </a:extLst>
              </a:tr>
            </a:tbl>
          </a:graphicData>
        </a:graphic>
      </p:graphicFrame>
      <p:pic>
        <p:nvPicPr>
          <p:cNvPr id="6" name="圖形 5" descr="游標 以實心填滿">
            <a:extLst>
              <a:ext uri="{FF2B5EF4-FFF2-40B4-BE49-F238E27FC236}">
                <a16:creationId xmlns:a16="http://schemas.microsoft.com/office/drawing/2014/main" id="{725992C6-C583-5422-FF6B-FEB0C989B50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529424" y="4952792"/>
            <a:ext cx="376269" cy="376269"/>
          </a:xfrm>
          <a:prstGeom prst="rect">
            <a:avLst/>
          </a:prstGeom>
        </p:spPr>
      </p:pic>
      <p:sp>
        <p:nvSpPr>
          <p:cNvPr id="10" name="副標題 2">
            <a:extLst>
              <a:ext uri="{FF2B5EF4-FFF2-40B4-BE49-F238E27FC236}">
                <a16:creationId xmlns:a16="http://schemas.microsoft.com/office/drawing/2014/main" id="{2E1BA3F8-F990-7F3A-2DD8-4AEC2C5AEC5F}"/>
              </a:ext>
            </a:extLst>
          </p:cNvPr>
          <p:cNvSpPr txBox="1">
            <a:spLocks/>
          </p:cNvSpPr>
          <p:nvPr/>
        </p:nvSpPr>
        <p:spPr>
          <a:xfrm>
            <a:off x="5234685" y="5380218"/>
            <a:ext cx="6765966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TW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*</a:t>
            </a:r>
            <a:r>
              <a:rPr kumimoji="0" lang="zh-TW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如遇天災或不可抗力之因素導致無法開課，本會將另行安排日期並重新公告與通知</a:t>
            </a:r>
            <a:r>
              <a:rPr kumimoji="0" lang="en-US" altLang="zh-TW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*</a:t>
            </a:r>
            <a:endParaRPr kumimoji="0" lang="zh-TW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grpSp>
        <p:nvGrpSpPr>
          <p:cNvPr id="20" name="群組 19">
            <a:extLst>
              <a:ext uri="{FF2B5EF4-FFF2-40B4-BE49-F238E27FC236}">
                <a16:creationId xmlns:a16="http://schemas.microsoft.com/office/drawing/2014/main" id="{7EB1CABB-DB4F-225E-96A9-15E86E3E013A}"/>
              </a:ext>
            </a:extLst>
          </p:cNvPr>
          <p:cNvGrpSpPr/>
          <p:nvPr/>
        </p:nvGrpSpPr>
        <p:grpSpPr>
          <a:xfrm>
            <a:off x="29668" y="5572441"/>
            <a:ext cx="12162332" cy="860207"/>
            <a:chOff x="29668" y="5513449"/>
            <a:chExt cx="12162332" cy="860207"/>
          </a:xfrm>
        </p:grpSpPr>
        <p:sp>
          <p:nvSpPr>
            <p:cNvPr id="12" name="副標題 2">
              <a:extLst>
                <a:ext uri="{FF2B5EF4-FFF2-40B4-BE49-F238E27FC236}">
                  <a16:creationId xmlns:a16="http://schemas.microsoft.com/office/drawing/2014/main" id="{0BDE498B-86DC-244A-F351-41F681D2F317}"/>
                </a:ext>
              </a:extLst>
            </p:cNvPr>
            <p:cNvSpPr txBox="1">
              <a:spLocks/>
            </p:cNvSpPr>
            <p:nvPr/>
          </p:nvSpPr>
          <p:spPr>
            <a:xfrm>
              <a:off x="29668" y="5513449"/>
              <a:ext cx="12162332" cy="860207"/>
            </a:xfrm>
            <a:prstGeom prst="rect">
              <a:avLst/>
            </a:prstGeom>
          </p:spPr>
          <p:txBody>
            <a:bodyPr anchor="ctr" anchorCtr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zh-TW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          上課地點：台中市龍井區中社五街</a:t>
              </a:r>
              <a:r>
                <a:rPr kumimoji="0" lang="en-US" altLang="zh-TW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12</a:t>
              </a:r>
              <a:r>
                <a:rPr kumimoji="0" lang="zh-TW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號</a:t>
              </a:r>
              <a:r>
                <a:rPr kumimoji="0" lang="en-US" altLang="zh-TW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                           </a:t>
              </a:r>
              <a:r>
                <a:rPr kumimoji="0" lang="zh-TW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聯絡電話：</a:t>
              </a:r>
              <a:r>
                <a:rPr kumimoji="0" lang="en-US" altLang="zh-TW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  <a:sym typeface="Wingdings" panose="05000000000000000000" pitchFamily="2" charset="2"/>
                </a:rPr>
                <a:t> (04)26336999#101</a:t>
              </a:r>
            </a:p>
            <a:p>
              <a:pPr marL="0" marR="0" lvl="0" indent="0" algn="l" defTabSz="8937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altLang="zh-TW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  <a:sym typeface="Wingdings" panose="05000000000000000000" pitchFamily="2" charset="2"/>
                </a:rPr>
                <a:t>          </a:t>
              </a:r>
              <a:r>
                <a:rPr kumimoji="0" lang="zh-TW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承辦人：卓小姐</a:t>
              </a:r>
              <a:r>
                <a:rPr kumimoji="0" lang="en-US" altLang="zh-TW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                                                                    </a:t>
              </a:r>
              <a:r>
                <a:rPr kumimoji="0" lang="zh-TW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聯絡信箱：</a:t>
              </a:r>
              <a:r>
                <a:rPr kumimoji="0" lang="en-US" altLang="zh-TW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Jhenghei" panose="020B0604030504040204" pitchFamily="34" charset="-120"/>
                  <a:ea typeface="Microsoft Jhenghei" panose="020B0604030504040204" pitchFamily="34" charset="-120"/>
                  <a:cs typeface="+mn-cs"/>
                </a:rPr>
                <a:t>a553407@mail.isha.org.tw</a:t>
              </a:r>
            </a:p>
          </p:txBody>
        </p:sp>
        <p:pic>
          <p:nvPicPr>
            <p:cNvPr id="13" name="圖形 12" descr="有圖釘的地圖 以實心填滿">
              <a:extLst>
                <a:ext uri="{FF2B5EF4-FFF2-40B4-BE49-F238E27FC236}">
                  <a16:creationId xmlns:a16="http://schemas.microsoft.com/office/drawing/2014/main" id="{ADD2A4F7-69E5-72DD-036A-F786DEF52F3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324925" y="5553072"/>
              <a:ext cx="360000" cy="360000"/>
            </a:xfrm>
            <a:prstGeom prst="rect">
              <a:avLst/>
            </a:prstGeom>
          </p:spPr>
        </p:pic>
        <p:pic>
          <p:nvPicPr>
            <p:cNvPr id="18" name="圖形 17" descr="電話 以實心填滿">
              <a:extLst>
                <a:ext uri="{FF2B5EF4-FFF2-40B4-BE49-F238E27FC236}">
                  <a16:creationId xmlns:a16="http://schemas.microsoft.com/office/drawing/2014/main" id="{A3E3B132-BA70-0B49-51D3-EF8AA8C61A1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6364160" y="5584027"/>
              <a:ext cx="360000" cy="360000"/>
            </a:xfrm>
            <a:prstGeom prst="rect">
              <a:avLst/>
            </a:prstGeom>
          </p:spPr>
        </p:pic>
        <p:pic>
          <p:nvPicPr>
            <p:cNvPr id="19" name="圖形 18" descr="客服中心 以實心填滿">
              <a:extLst>
                <a:ext uri="{FF2B5EF4-FFF2-40B4-BE49-F238E27FC236}">
                  <a16:creationId xmlns:a16="http://schemas.microsoft.com/office/drawing/2014/main" id="{EB1E0DFD-90DF-C22C-B9C1-98DB80A0CD10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324925" y="5902052"/>
              <a:ext cx="360000" cy="360000"/>
            </a:xfrm>
            <a:prstGeom prst="rect">
              <a:avLst/>
            </a:prstGeom>
          </p:spPr>
        </p:pic>
        <p:pic>
          <p:nvPicPr>
            <p:cNvPr id="21" name="圖形 20" descr="信箱 以實心填滿">
              <a:extLst>
                <a:ext uri="{FF2B5EF4-FFF2-40B4-BE49-F238E27FC236}">
                  <a16:creationId xmlns:a16="http://schemas.microsoft.com/office/drawing/2014/main" id="{82DF2335-5F7D-E0D2-419F-C665BE370C2A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6364160" y="5943552"/>
              <a:ext cx="360000" cy="360000"/>
            </a:xfrm>
            <a:prstGeom prst="rect">
              <a:avLst/>
            </a:prstGeom>
          </p:spPr>
        </p:pic>
      </p:grpSp>
      <p:pic>
        <p:nvPicPr>
          <p:cNvPr id="22" name="圖片 21">
            <a:extLst>
              <a:ext uri="{FF2B5EF4-FFF2-40B4-BE49-F238E27FC236}">
                <a16:creationId xmlns:a16="http://schemas.microsoft.com/office/drawing/2014/main" id="{3FD44C02-6C1D-1BDA-E33C-86ADD4399277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6334" y="4621011"/>
            <a:ext cx="824390" cy="824390"/>
          </a:xfrm>
          <a:prstGeom prst="rect">
            <a:avLst/>
          </a:prstGeom>
        </p:spPr>
      </p:pic>
      <p:pic>
        <p:nvPicPr>
          <p:cNvPr id="24" name="圖片 23" descr="一張含有 運輸, 挖土機, 建造裝備, 車輛 的圖片&#10;&#10;AI 產生的內容可能不正確。">
            <a:extLst>
              <a:ext uri="{FF2B5EF4-FFF2-40B4-BE49-F238E27FC236}">
                <a16:creationId xmlns:a16="http://schemas.microsoft.com/office/drawing/2014/main" id="{9E13A94C-5846-59AA-584E-35ABE0082884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9961" b="89844" l="4395" r="92383">
                        <a14:foregroundMark x1="8789" y1="80176" x2="8789" y2="80176"/>
                        <a14:foregroundMark x1="7813" y1="87402" x2="7813" y2="87402"/>
                        <a14:foregroundMark x1="4492" y1="86816" x2="4492" y2="86816"/>
                        <a14:foregroundMark x1="91211" y1="76758" x2="91211" y2="76758"/>
                        <a14:foregroundMark x1="92383" y1="59961" x2="92383" y2="59961"/>
                      </a14:backgroundRemoval>
                    </a14:imgEffect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211" y="1879119"/>
            <a:ext cx="1516218" cy="1516218"/>
          </a:xfrm>
          <a:prstGeom prst="rect">
            <a:avLst/>
          </a:prstGeom>
        </p:spPr>
      </p:pic>
      <p:pic>
        <p:nvPicPr>
          <p:cNvPr id="25" name="圖片 24" descr="一張含有 運輸, 車輛, 牽引機, 陸上交通工具 的圖片&#10;&#10;AI 產生的內容可能不正確。">
            <a:extLst>
              <a:ext uri="{FF2B5EF4-FFF2-40B4-BE49-F238E27FC236}">
                <a16:creationId xmlns:a16="http://schemas.microsoft.com/office/drawing/2014/main" id="{E64FC2D9-2402-09C8-177E-5510A237C194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9961" b="89941" l="6152" r="89941">
                        <a14:foregroundMark x1="10254" y1="68262" x2="6690" y2="75814"/>
                        <a14:backgroundMark x1="19824" y1="44141" x2="19824" y2="44141"/>
                        <a14:backgroundMark x1="19824" y1="44629" x2="35938" y2="27344"/>
                        <a14:backgroundMark x1="35938" y1="27344" x2="47168" y2="24609"/>
                        <a14:backgroundMark x1="47168" y1="24609" x2="65820" y2="25684"/>
                        <a14:backgroundMark x1="65820" y1="25684" x2="70605" y2="30762"/>
                        <a14:backgroundMark x1="70605" y1="30762" x2="74902" y2="40137"/>
                        <a14:backgroundMark x1="74902" y1="40137" x2="81543" y2="45703"/>
                        <a14:backgroundMark x1="81543" y1="45703" x2="82227" y2="57520"/>
                        <a14:backgroundMark x1="82227" y1="57520" x2="78906" y2="70996"/>
                        <a14:backgroundMark x1="38770" y1="44043" x2="38281" y2="43066"/>
                        <a14:backgroundMark x1="65820" y1="38086" x2="65527" y2="42676"/>
                        <a14:backgroundMark x1="32227" y1="51074" x2="32227" y2="51074"/>
                        <a14:backgroundMark x1="18164" y1="86621" x2="92480" y2="68262"/>
                        <a14:backgroundMark x1="9724" y1="78802" x2="28027" y2="84277"/>
                        <a14:backgroundMark x1="28027" y1="84277" x2="36230" y2="81934"/>
                        <a14:backgroundMark x1="36230" y1="81934" x2="37012" y2="81445"/>
                        <a14:backgroundMark x1="3613" y1="76758" x2="9863" y2="79102"/>
                        <a14:backgroundMark x1="12988" y1="51563" x2="30078" y2="42969"/>
                        <a14:backgroundMark x1="30078" y1="42969" x2="37402" y2="32715"/>
                        <a14:backgroundMark x1="37402" y1="32715" x2="44629" y2="29297"/>
                        <a14:backgroundMark x1="44629" y1="29297" x2="56445" y2="29004"/>
                        <a14:backgroundMark x1="56445" y1="29004" x2="66113" y2="29102"/>
                        <a14:backgroundMark x1="66113" y1="29102" x2="74219" y2="35840"/>
                        <a14:backgroundMark x1="74219" y1="35840" x2="84473" y2="50977"/>
                        <a14:backgroundMark x1="84473" y1="50977" x2="91211" y2="35254"/>
                        <a14:backgroundMark x1="91211" y1="35254" x2="77246" y2="16797"/>
                        <a14:backgroundMark x1="77246" y1="16797" x2="33398" y2="12695"/>
                        <a14:backgroundMark x1="33398" y1="12695" x2="17871" y2="20801"/>
                        <a14:backgroundMark x1="17871" y1="20801" x2="9277" y2="34277"/>
                        <a14:backgroundMark x1="9277" y1="34277" x2="7520" y2="45605"/>
                        <a14:backgroundMark x1="7520" y1="45605" x2="11914" y2="51074"/>
                      </a14:backgroundRemoval>
                    </a14:imgEffect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057826" y="2402988"/>
            <a:ext cx="1945498" cy="1945498"/>
          </a:xfrm>
          <a:prstGeom prst="rect">
            <a:avLst/>
          </a:prstGeom>
        </p:spPr>
      </p:pic>
      <p:sp>
        <p:nvSpPr>
          <p:cNvPr id="28" name="副標題 2">
            <a:extLst>
              <a:ext uri="{FF2B5EF4-FFF2-40B4-BE49-F238E27FC236}">
                <a16:creationId xmlns:a16="http://schemas.microsoft.com/office/drawing/2014/main" id="{C76FA4E7-C591-0C76-DF02-6FB04468F069}"/>
              </a:ext>
            </a:extLst>
          </p:cNvPr>
          <p:cNvSpPr txBox="1">
            <a:spLocks/>
          </p:cNvSpPr>
          <p:nvPr/>
        </p:nvSpPr>
        <p:spPr>
          <a:xfrm>
            <a:off x="9968747" y="1807641"/>
            <a:ext cx="2288567" cy="24856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TW" sz="18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*</a:t>
            </a:r>
            <a:r>
              <a:rPr kumimoji="0" lang="zh-TW" altLang="en-US" sz="18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名額有限 額滿為止</a:t>
            </a:r>
            <a:r>
              <a:rPr kumimoji="0" lang="en-US" altLang="zh-TW" sz="18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*</a:t>
            </a:r>
            <a:endParaRPr kumimoji="0" lang="zh-TW" altLang="en-US" sz="1800" b="1" i="0" u="sng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29" name="爆炸: 八角 28">
            <a:extLst>
              <a:ext uri="{FF2B5EF4-FFF2-40B4-BE49-F238E27FC236}">
                <a16:creationId xmlns:a16="http://schemas.microsoft.com/office/drawing/2014/main" id="{74E90E43-A3CF-A977-C946-550EC593D88C}"/>
              </a:ext>
            </a:extLst>
          </p:cNvPr>
          <p:cNvSpPr/>
          <p:nvPr/>
        </p:nvSpPr>
        <p:spPr>
          <a:xfrm rot="445979">
            <a:off x="9553832" y="651478"/>
            <a:ext cx="2655220" cy="1155366"/>
          </a:xfrm>
          <a:prstGeom prst="irregularSeal1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 panose="020B0603020202020204"/>
                <a:ea typeface="微軟正黑體" panose="020B0604030504040204" pitchFamily="34" charset="-120"/>
                <a:cs typeface="+mn-cs"/>
              </a:rPr>
              <a:t>免費課程</a:t>
            </a:r>
          </a:p>
        </p:txBody>
      </p:sp>
    </p:spTree>
    <p:extLst>
      <p:ext uri="{BB962C8B-B14F-4D97-AF65-F5344CB8AC3E}">
        <p14:creationId xmlns:p14="http://schemas.microsoft.com/office/powerpoint/2010/main" val="4073204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7477B5-312B-8F1C-D117-59ABD30CB0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 descr="一張含有 文字 的圖片&#10;&#10;自動產生的描述">
            <a:extLst>
              <a:ext uri="{FF2B5EF4-FFF2-40B4-BE49-F238E27FC236}">
                <a16:creationId xmlns:a16="http://schemas.microsoft.com/office/drawing/2014/main" id="{CE2B5E6C-44AE-4160-D67D-CC675AB04D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152"/>
          <a:stretch/>
        </p:blipFill>
        <p:spPr bwMode="auto">
          <a:xfrm>
            <a:off x="1510579" y="6384485"/>
            <a:ext cx="532243" cy="482738"/>
          </a:xfrm>
          <a:prstGeom prst="rect">
            <a:avLst/>
          </a:prstGeom>
          <a:noFill/>
        </p:spPr>
      </p:pic>
      <p:pic>
        <p:nvPicPr>
          <p:cNvPr id="16" name="Picture 8" descr="C:\Users\cwj\Desktop\協會logo2.jpg.tif">
            <a:extLst>
              <a:ext uri="{FF2B5EF4-FFF2-40B4-BE49-F238E27FC236}">
                <a16:creationId xmlns:a16="http://schemas.microsoft.com/office/drawing/2014/main" id="{36B1CD9A-24CD-A965-7CFD-854908FEBA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8911" y1="42574" x2="30033" y2="10891"/>
                        <a14:foregroundMark x1="5941" y1="42574" x2="18812" y2="16172"/>
                        <a14:foregroundMark x1="49835" y1="7921" x2="64026" y2="7261"/>
                        <a14:foregroundMark x1="41584" y1="7921" x2="50495" y2="12541"/>
                        <a14:foregroundMark x1="43564" y1="8581" x2="52145" y2="4290"/>
                        <a14:foregroundMark x1="33003" y1="32013" x2="65017" y2="61716"/>
                        <a14:foregroundMark x1="69307" y1="35314" x2="69307" y2="35314"/>
                        <a14:foregroundMark x1="62706" y1="41914" x2="66337" y2="61716"/>
                        <a14:foregroundMark x1="70297" y1="41914" x2="58086" y2="43564"/>
                        <a14:foregroundMark x1="67987" y1="35314" x2="56436" y2="38284"/>
                        <a14:foregroundMark x1="62706" y1="35974" x2="63366" y2="28383"/>
                        <a14:foregroundMark x1="36304" y1="39604" x2="36304" y2="39604"/>
                        <a14:foregroundMark x1="39274" y1="27723" x2="36304" y2="38284"/>
                        <a14:foregroundMark x1="33993" y1="41254" x2="24092" y2="41914"/>
                        <a14:foregroundMark x1="23432" y1="44224" x2="32343" y2="47855"/>
                        <a14:foregroundMark x1="32343" y1="44224" x2="44554" y2="47195"/>
                        <a14:foregroundMark x1="36304" y1="54125" x2="33993" y2="63036"/>
                        <a14:foregroundMark x1="35314" y1="65347" x2="42244" y2="62376"/>
                        <a14:foregroundMark x1="55776" y1="63036" x2="66997" y2="57756"/>
                        <a14:foregroundMark x1="54125" y1="26733" x2="54125" y2="26733"/>
                        <a14:foregroundMark x1="50495" y1="26733" x2="51155" y2="19142"/>
                        <a14:foregroundMark x1="47525" y1="25413" x2="48845" y2="30693"/>
                        <a14:foregroundMark x1="28713" y1="86469" x2="48845" y2="90429"/>
                        <a14:foregroundMark x1="46865" y1="90429" x2="54125" y2="92739"/>
                        <a14:foregroundMark x1="57426" y1="95710" x2="57426" y2="95710"/>
                        <a14:foregroundMark x1="70297" y1="91749" x2="70297" y2="91749"/>
                        <a14:foregroundMark x1="88449" y1="77558" x2="88449" y2="77558"/>
                        <a14:foregroundMark x1="86799" y1="33663" x2="86799" y2="336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83" y="6350705"/>
            <a:ext cx="512162" cy="511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副標題 2">
            <a:extLst>
              <a:ext uri="{FF2B5EF4-FFF2-40B4-BE49-F238E27FC236}">
                <a16:creationId xmlns:a16="http://schemas.microsoft.com/office/drawing/2014/main" id="{ED310805-64A9-628F-EF30-90C7A7E4B0BE}"/>
              </a:ext>
            </a:extLst>
          </p:cNvPr>
          <p:cNvSpPr txBox="1">
            <a:spLocks/>
          </p:cNvSpPr>
          <p:nvPr/>
        </p:nvSpPr>
        <p:spPr>
          <a:xfrm>
            <a:off x="7855192" y="6404113"/>
            <a:ext cx="4366475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社團法人中華民國工業安全衛生協會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B434B3BA-5F2E-B6E4-5F2A-928BCC223BEE}"/>
              </a:ext>
            </a:extLst>
          </p:cNvPr>
          <p:cNvSpPr txBox="1">
            <a:spLocks/>
          </p:cNvSpPr>
          <p:nvPr/>
        </p:nvSpPr>
        <p:spPr>
          <a:xfrm>
            <a:off x="213360" y="6404113"/>
            <a:ext cx="1416762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主辦單位：</a:t>
            </a:r>
          </a:p>
        </p:txBody>
      </p:sp>
      <p:sp>
        <p:nvSpPr>
          <p:cNvPr id="11" name="副標題 2">
            <a:extLst>
              <a:ext uri="{FF2B5EF4-FFF2-40B4-BE49-F238E27FC236}">
                <a16:creationId xmlns:a16="http://schemas.microsoft.com/office/drawing/2014/main" id="{E935D1E9-5FF2-AE36-9316-0205D4FF3B54}"/>
              </a:ext>
            </a:extLst>
          </p:cNvPr>
          <p:cNvSpPr txBox="1">
            <a:spLocks/>
          </p:cNvSpPr>
          <p:nvPr/>
        </p:nvSpPr>
        <p:spPr>
          <a:xfrm>
            <a:off x="6025730" y="6404113"/>
            <a:ext cx="1416762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執行單位：</a:t>
            </a:r>
          </a:p>
        </p:txBody>
      </p:sp>
      <p:sp>
        <p:nvSpPr>
          <p:cNvPr id="14" name="副標題 2">
            <a:extLst>
              <a:ext uri="{FF2B5EF4-FFF2-40B4-BE49-F238E27FC236}">
                <a16:creationId xmlns:a16="http://schemas.microsoft.com/office/drawing/2014/main" id="{ADDDA4A8-077E-1286-25A2-BBE14F0F0D36}"/>
              </a:ext>
            </a:extLst>
          </p:cNvPr>
          <p:cNvSpPr txBox="1">
            <a:spLocks/>
          </p:cNvSpPr>
          <p:nvPr/>
        </p:nvSpPr>
        <p:spPr>
          <a:xfrm>
            <a:off x="320634" y="1169830"/>
            <a:ext cx="11550732" cy="295656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●課程名稱：一、車輛機械使用維護與自動檢查實務</a:t>
            </a:r>
            <a:endParaRPr kumimoji="0" lang="en-US" altLang="zh-TW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TW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                       </a:t>
            </a: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二、車輛機械防災技術研發與應用</a:t>
            </a:r>
            <a:endParaRPr kumimoji="0" lang="en-US" altLang="zh-TW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●主題內容：車輛系營建機械之日常檢點、維護及保養等自動檢查實務；</a:t>
            </a:r>
            <a:endParaRPr kumimoji="0" lang="en-US" altLang="zh-TW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TW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                       </a:t>
            </a: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安全意識與防災技術之應用</a:t>
            </a:r>
            <a:r>
              <a:rPr kumimoji="0" lang="en-US" altLang="zh-TW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(</a:t>
            </a: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以挖掘機、鏟裝機為例</a:t>
            </a:r>
            <a:r>
              <a:rPr kumimoji="0" lang="en-US" altLang="zh-TW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●目的：</a:t>
            </a: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Slab Medium" panose="020F0502020204030204" pitchFamily="2" charset="0"/>
                <a:ea typeface="微軟正黑體" panose="020B0604030504040204" pitchFamily="34" charset="-120"/>
                <a:cs typeface="+mn-cs"/>
              </a:rPr>
              <a:t>強化企業對車輛機械之日常自動檢查觀念與技能，</a:t>
            </a:r>
            <a:endParaRPr kumimoji="0" lang="en-US" altLang="zh-TW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Slab Medium" panose="020F0502020204030204" pitchFamily="2" charset="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TW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Slab Medium" panose="020F0502020204030204" pitchFamily="2" charset="0"/>
                <a:ea typeface="微軟正黑體" panose="020B0604030504040204" pitchFamily="34" charset="-120"/>
                <a:cs typeface="+mn-cs"/>
              </a:rPr>
              <a:t>                </a:t>
            </a: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Slab Medium" panose="020F0502020204030204" pitchFamily="2" charset="0"/>
                <a:ea typeface="微軟正黑體" panose="020B0604030504040204" pitchFamily="34" charset="-120"/>
                <a:cs typeface="+mn-cs"/>
              </a:rPr>
              <a:t>提升整體安全管理水準，降低職災風險。</a:t>
            </a:r>
            <a:endParaRPr kumimoji="0" lang="en-US" altLang="zh-TW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Slab Medium" panose="020F0502020204030204" pitchFamily="2" charset="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●產業別：營造業</a:t>
            </a:r>
            <a:r>
              <a:rPr kumimoji="0" lang="en-US" altLang="zh-TW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(</a:t>
            </a: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為優先</a:t>
            </a:r>
            <a:r>
              <a:rPr kumimoji="0" lang="en-US" altLang="zh-TW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●對象：事業單位維護保養人員、現場操作人員等</a:t>
            </a:r>
            <a:r>
              <a:rPr kumimoji="0" lang="en-US" altLang="zh-TW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(</a:t>
            </a: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優先招生對象</a:t>
            </a:r>
            <a:r>
              <a:rPr kumimoji="0" lang="en-US" altLang="zh-TW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)</a:t>
            </a: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；</a:t>
            </a:r>
            <a:endParaRPr kumimoji="0" lang="en-US" altLang="zh-TW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TW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               </a:t>
            </a: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如具公務人員身份者可登錄終生學習時數</a:t>
            </a:r>
            <a:endParaRPr kumimoji="0" lang="en-US" altLang="zh-TW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15" name="副標題 2">
            <a:extLst>
              <a:ext uri="{FF2B5EF4-FFF2-40B4-BE49-F238E27FC236}">
                <a16:creationId xmlns:a16="http://schemas.microsoft.com/office/drawing/2014/main" id="{D6995E13-DBC9-3C85-3526-685C84FC9CBB}"/>
              </a:ext>
            </a:extLst>
          </p:cNvPr>
          <p:cNvSpPr txBox="1">
            <a:spLocks/>
          </p:cNvSpPr>
          <p:nvPr/>
        </p:nvSpPr>
        <p:spPr>
          <a:xfrm>
            <a:off x="0" y="259796"/>
            <a:ext cx="12192000" cy="690916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TW" sz="3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114</a:t>
            </a:r>
            <a:r>
              <a:rPr kumimoji="0" lang="zh-TW" altLang="en-US" sz="3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年產業用車輛機械自動檢查實務及技研發教育訓練</a:t>
            </a:r>
            <a:endParaRPr kumimoji="0" lang="en-US" altLang="zh-TW" sz="3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TW" sz="3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-</a:t>
            </a:r>
            <a:r>
              <a:rPr kumimoji="0" lang="zh-TW" alt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中壢職訓中心</a:t>
            </a:r>
            <a:r>
              <a:rPr kumimoji="0" lang="en-US" altLang="zh-TW" sz="3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-</a:t>
            </a:r>
            <a:endParaRPr kumimoji="0" lang="zh-TW" altLang="en-US" sz="3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27" name="副標題 2">
            <a:extLst>
              <a:ext uri="{FF2B5EF4-FFF2-40B4-BE49-F238E27FC236}">
                <a16:creationId xmlns:a16="http://schemas.microsoft.com/office/drawing/2014/main" id="{0B43C2AF-ED79-F4F3-9FCC-381A3FE6853B}"/>
              </a:ext>
            </a:extLst>
          </p:cNvPr>
          <p:cNvSpPr txBox="1">
            <a:spLocks/>
          </p:cNvSpPr>
          <p:nvPr/>
        </p:nvSpPr>
        <p:spPr>
          <a:xfrm>
            <a:off x="1942885" y="6404113"/>
            <a:ext cx="4366475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財團法人職業災害預防及重建中心</a:t>
            </a:r>
          </a:p>
        </p:txBody>
      </p:sp>
      <p:graphicFrame>
        <p:nvGraphicFramePr>
          <p:cNvPr id="2" name="表格 1">
            <a:extLst>
              <a:ext uri="{FF2B5EF4-FFF2-40B4-BE49-F238E27FC236}">
                <a16:creationId xmlns:a16="http://schemas.microsoft.com/office/drawing/2014/main" id="{BD1C3EAC-D90D-DEBC-8E90-40FFAF271AEF}"/>
              </a:ext>
            </a:extLst>
          </p:cNvPr>
          <p:cNvGraphicFramePr>
            <a:graphicFrameLocks noGrp="1"/>
          </p:cNvGraphicFramePr>
          <p:nvPr/>
        </p:nvGraphicFramePr>
        <p:xfrm>
          <a:off x="320634" y="4116839"/>
          <a:ext cx="11474230" cy="13686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1124">
                  <a:extLst>
                    <a:ext uri="{9D8B030D-6E8A-4147-A177-3AD203B41FA5}">
                      <a16:colId xmlns:a16="http://schemas.microsoft.com/office/drawing/2014/main" val="1232056173"/>
                    </a:ext>
                  </a:extLst>
                </a:gridCol>
                <a:gridCol w="1538423">
                  <a:extLst>
                    <a:ext uri="{9D8B030D-6E8A-4147-A177-3AD203B41FA5}">
                      <a16:colId xmlns:a16="http://schemas.microsoft.com/office/drawing/2014/main" val="3177158767"/>
                    </a:ext>
                  </a:extLst>
                </a:gridCol>
                <a:gridCol w="5197657">
                  <a:extLst>
                    <a:ext uri="{9D8B030D-6E8A-4147-A177-3AD203B41FA5}">
                      <a16:colId xmlns:a16="http://schemas.microsoft.com/office/drawing/2014/main" val="992260215"/>
                    </a:ext>
                  </a:extLst>
                </a:gridCol>
                <a:gridCol w="1838513">
                  <a:extLst>
                    <a:ext uri="{9D8B030D-6E8A-4147-A177-3AD203B41FA5}">
                      <a16:colId xmlns:a16="http://schemas.microsoft.com/office/drawing/2014/main" val="3303974975"/>
                    </a:ext>
                  </a:extLst>
                </a:gridCol>
                <a:gridCol w="1838513">
                  <a:extLst>
                    <a:ext uri="{9D8B030D-6E8A-4147-A177-3AD203B41FA5}">
                      <a16:colId xmlns:a16="http://schemas.microsoft.com/office/drawing/2014/main" val="1650781662"/>
                    </a:ext>
                  </a:extLst>
                </a:gridCol>
              </a:tblGrid>
              <a:tr h="337174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日期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時間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可免費取得一般安全衛生教育訓練證書</a:t>
                      </a:r>
                      <a:endParaRPr lang="zh-TW" altLang="en-US" sz="1200" dirty="0"/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+mj-ea"/>
                          <a:ea typeface="+mj-ea"/>
                        </a:rPr>
                        <a:t>報名網址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+mj-ea"/>
                          <a:ea typeface="+mj-ea"/>
                        </a:rPr>
                        <a:t>報名</a:t>
                      </a:r>
                      <a:r>
                        <a:rPr lang="en-US" altLang="zh-TW" dirty="0">
                          <a:latin typeface="+mj-ea"/>
                          <a:ea typeface="+mj-ea"/>
                        </a:rPr>
                        <a:t>QR Code</a:t>
                      </a:r>
                      <a:endParaRPr lang="zh-TW" altLang="en-US" dirty="0">
                        <a:latin typeface="+mj-ea"/>
                        <a:ea typeface="+mj-ea"/>
                      </a:endParaRP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2016857"/>
                  </a:ext>
                </a:extLst>
              </a:tr>
              <a:tr h="100291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kern="1200" dirty="0">
                          <a:solidFill>
                            <a:srgbClr val="0000CC"/>
                          </a:solidFill>
                          <a:latin typeface="+mn-lt"/>
                          <a:ea typeface="+mn-ea"/>
                          <a:cs typeface="+mn-cs"/>
                        </a:rPr>
                        <a:t>6/24</a:t>
                      </a:r>
                    </a:p>
                    <a:p>
                      <a:pPr algn="ctr"/>
                      <a:r>
                        <a:rPr lang="en-US" altLang="zh-TW" sz="1800" b="1" kern="1200" dirty="0">
                          <a:solidFill>
                            <a:srgbClr val="0000CC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zh-TW" altLang="en-US" sz="1800" b="1" kern="1200" dirty="0">
                          <a:solidFill>
                            <a:srgbClr val="0000CC"/>
                          </a:solidFill>
                          <a:latin typeface="+mn-lt"/>
                          <a:ea typeface="+mn-ea"/>
                          <a:cs typeface="+mn-cs"/>
                        </a:rPr>
                        <a:t>二</a:t>
                      </a:r>
                      <a:r>
                        <a:rPr lang="en-US" altLang="zh-TW" sz="1800" b="1" kern="1200" dirty="0">
                          <a:solidFill>
                            <a:srgbClr val="0000CC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zh-TW" altLang="en-US" sz="1800" b="1" kern="1200" dirty="0">
                        <a:solidFill>
                          <a:srgbClr val="0000C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kern="1200" dirty="0">
                          <a:solidFill>
                            <a:srgbClr val="0000CC"/>
                          </a:solidFill>
                          <a:latin typeface="+mn-lt"/>
                          <a:ea typeface="+mn-ea"/>
                          <a:cs typeface="+mn-cs"/>
                        </a:rPr>
                        <a:t>09:00-16:00</a:t>
                      </a:r>
                    </a:p>
                    <a:p>
                      <a:pPr algn="ctr"/>
                      <a:r>
                        <a:rPr lang="en-US" altLang="zh-TW" sz="1800" b="1" kern="1200" dirty="0">
                          <a:solidFill>
                            <a:srgbClr val="0000CC"/>
                          </a:solidFill>
                          <a:latin typeface="+mn-lt"/>
                          <a:ea typeface="+mn-ea"/>
                          <a:cs typeface="+mn-cs"/>
                        </a:rPr>
                        <a:t>(6</a:t>
                      </a:r>
                      <a:r>
                        <a:rPr lang="zh-TW" altLang="en-US" sz="1800" b="1" kern="1200" dirty="0">
                          <a:solidFill>
                            <a:srgbClr val="0000CC"/>
                          </a:solidFill>
                          <a:latin typeface="+mn-lt"/>
                          <a:ea typeface="+mn-ea"/>
                          <a:cs typeface="+mn-cs"/>
                        </a:rPr>
                        <a:t>小時</a:t>
                      </a:r>
                      <a:r>
                        <a:rPr lang="en-US" altLang="zh-TW" sz="1800" b="1" kern="1200" dirty="0">
                          <a:solidFill>
                            <a:srgbClr val="0000CC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zh-TW" altLang="en-US" sz="1800" b="1" kern="1200" dirty="0">
                        <a:solidFill>
                          <a:srgbClr val="0000C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>
                          <a:solidFill>
                            <a:srgbClr val="0000CC"/>
                          </a:solidFill>
                        </a:rPr>
                        <a:t>一般安全衛生教育訓練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>
                          <a:solidFill>
                            <a:srgbClr val="0000CC"/>
                          </a:solidFill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點我報名</a:t>
                      </a:r>
                      <a:endParaRPr lang="zh-TW" altLang="en-US" sz="2000" b="1" dirty="0">
                        <a:solidFill>
                          <a:srgbClr val="0000CC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rgbClr val="0000CC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51188941"/>
                  </a:ext>
                </a:extLst>
              </a:tr>
            </a:tbl>
          </a:graphicData>
        </a:graphic>
      </p:graphicFrame>
      <p:pic>
        <p:nvPicPr>
          <p:cNvPr id="6" name="圖形 5" descr="游標 以實心填滿">
            <a:extLst>
              <a:ext uri="{FF2B5EF4-FFF2-40B4-BE49-F238E27FC236}">
                <a16:creationId xmlns:a16="http://schemas.microsoft.com/office/drawing/2014/main" id="{725992C6-C583-5422-FF6B-FEB0C989B50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469706" y="4806648"/>
            <a:ext cx="376269" cy="376269"/>
          </a:xfrm>
          <a:prstGeom prst="rect">
            <a:avLst/>
          </a:prstGeom>
        </p:spPr>
      </p:pic>
      <p:sp>
        <p:nvSpPr>
          <p:cNvPr id="10" name="副標題 2">
            <a:extLst>
              <a:ext uri="{FF2B5EF4-FFF2-40B4-BE49-F238E27FC236}">
                <a16:creationId xmlns:a16="http://schemas.microsoft.com/office/drawing/2014/main" id="{2E1BA3F8-F990-7F3A-2DD8-4AEC2C5AEC5F}"/>
              </a:ext>
            </a:extLst>
          </p:cNvPr>
          <p:cNvSpPr txBox="1">
            <a:spLocks/>
          </p:cNvSpPr>
          <p:nvPr/>
        </p:nvSpPr>
        <p:spPr>
          <a:xfrm>
            <a:off x="5105400" y="5407947"/>
            <a:ext cx="6765966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TW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*</a:t>
            </a:r>
            <a:r>
              <a:rPr kumimoji="0" lang="zh-TW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如遇天災或不可抗力之因素導致無法開課，本會將另行安排日期並重新公告與通知</a:t>
            </a:r>
            <a:r>
              <a:rPr kumimoji="0" lang="en-US" altLang="zh-TW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*</a:t>
            </a:r>
            <a:endParaRPr kumimoji="0" lang="zh-TW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12" name="副標題 2">
            <a:extLst>
              <a:ext uri="{FF2B5EF4-FFF2-40B4-BE49-F238E27FC236}">
                <a16:creationId xmlns:a16="http://schemas.microsoft.com/office/drawing/2014/main" id="{AFE94FCE-438B-E622-E222-DEEE5858833F}"/>
              </a:ext>
            </a:extLst>
          </p:cNvPr>
          <p:cNvSpPr txBox="1">
            <a:spLocks/>
          </p:cNvSpPr>
          <p:nvPr/>
        </p:nvSpPr>
        <p:spPr>
          <a:xfrm>
            <a:off x="213360" y="5584988"/>
            <a:ext cx="11871589" cy="860207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         上課地點：中壢區中央東路</a:t>
            </a: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88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號</a:t>
            </a: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19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樓之</a:t>
            </a: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1.3 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　　　　　聯絡電話：</a:t>
            </a: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Wingdings" panose="05000000000000000000" pitchFamily="2" charset="2"/>
              </a:rPr>
              <a:t> (03)4268110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Wingdings" panose="05000000000000000000" pitchFamily="2" charset="2"/>
              </a:rPr>
              <a:t>分機</a:t>
            </a: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Wingdings" panose="05000000000000000000" pitchFamily="2" charset="2"/>
              </a:rPr>
              <a:t>110</a:t>
            </a:r>
          </a:p>
          <a:p>
            <a:pPr marL="0" marR="0" lvl="0" indent="0" algn="l" defTabSz="893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Wingdings" panose="05000000000000000000" pitchFamily="2" charset="2"/>
              </a:rPr>
              <a:t>          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承辦人：李小姐</a:t>
            </a: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                                                                   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聯絡信箱：</a:t>
            </a: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</a:rPr>
              <a:t>zoelee@mail.isha.org.tw</a:t>
            </a:r>
          </a:p>
        </p:txBody>
      </p:sp>
      <p:pic>
        <p:nvPicPr>
          <p:cNvPr id="13" name="圖形 12" descr="有圖釘的地圖 以實心填滿">
            <a:extLst>
              <a:ext uri="{FF2B5EF4-FFF2-40B4-BE49-F238E27FC236}">
                <a16:creationId xmlns:a16="http://schemas.microsoft.com/office/drawing/2014/main" id="{3B132902-784A-3AB3-4141-500CF135DE0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04925" y="5653589"/>
            <a:ext cx="360000" cy="360000"/>
          </a:xfrm>
          <a:prstGeom prst="rect">
            <a:avLst/>
          </a:prstGeom>
        </p:spPr>
      </p:pic>
      <p:pic>
        <p:nvPicPr>
          <p:cNvPr id="18" name="圖形 17" descr="電話 以實心填滿">
            <a:extLst>
              <a:ext uri="{FF2B5EF4-FFF2-40B4-BE49-F238E27FC236}">
                <a16:creationId xmlns:a16="http://schemas.microsoft.com/office/drawing/2014/main" id="{F4C9D115-E857-6BD7-18A9-8C7B03635E4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684730" y="5663383"/>
            <a:ext cx="360000" cy="360000"/>
          </a:xfrm>
          <a:prstGeom prst="rect">
            <a:avLst/>
          </a:prstGeom>
        </p:spPr>
      </p:pic>
      <p:pic>
        <p:nvPicPr>
          <p:cNvPr id="19" name="圖形 18" descr="客服中心 以實心填滿">
            <a:extLst>
              <a:ext uri="{FF2B5EF4-FFF2-40B4-BE49-F238E27FC236}">
                <a16:creationId xmlns:a16="http://schemas.microsoft.com/office/drawing/2014/main" id="{18CF9C3F-D567-8F56-D537-A3141657B0D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500035" y="5935976"/>
            <a:ext cx="360000" cy="360000"/>
          </a:xfrm>
          <a:prstGeom prst="rect">
            <a:avLst/>
          </a:prstGeom>
        </p:spPr>
      </p:pic>
      <p:pic>
        <p:nvPicPr>
          <p:cNvPr id="21" name="圖形 20" descr="信箱 以實心填滿">
            <a:extLst>
              <a:ext uri="{FF2B5EF4-FFF2-40B4-BE49-F238E27FC236}">
                <a16:creationId xmlns:a16="http://schemas.microsoft.com/office/drawing/2014/main" id="{7B66BDBD-B96F-DB85-734C-9CB5CB613204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6655725" y="5997828"/>
            <a:ext cx="360000" cy="360000"/>
          </a:xfrm>
          <a:prstGeom prst="rect">
            <a:avLst/>
          </a:prstGeom>
        </p:spPr>
      </p:pic>
      <p:pic>
        <p:nvPicPr>
          <p:cNvPr id="22" name="圖片 21" descr="一張含有 樣式, 針線, 像素 的圖片&#10;&#10;AI 產生的內容可能不正確。">
            <a:extLst>
              <a:ext uri="{FF2B5EF4-FFF2-40B4-BE49-F238E27FC236}">
                <a16:creationId xmlns:a16="http://schemas.microsoft.com/office/drawing/2014/main" id="{24CC9934-E991-093F-FD8B-AB290456A5A8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1250" y="4493859"/>
            <a:ext cx="995177" cy="995177"/>
          </a:xfrm>
          <a:prstGeom prst="rect">
            <a:avLst/>
          </a:prstGeom>
        </p:spPr>
      </p:pic>
      <p:pic>
        <p:nvPicPr>
          <p:cNvPr id="20" name="圖片 19" descr="一張含有 運輸, 挖土機, 建造裝備, 車輛 的圖片&#10;&#10;AI 產生的內容可能不正確。">
            <a:extLst>
              <a:ext uri="{FF2B5EF4-FFF2-40B4-BE49-F238E27FC236}">
                <a16:creationId xmlns:a16="http://schemas.microsoft.com/office/drawing/2014/main" id="{36F4121F-EE90-1546-3BAF-026C5A00BA2C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9961" b="89844" l="4395" r="92383">
                        <a14:foregroundMark x1="8789" y1="80176" x2="8789" y2="80176"/>
                        <a14:foregroundMark x1="7813" y1="87402" x2="7813" y2="87402"/>
                        <a14:foregroundMark x1="4492" y1="86816" x2="4492" y2="86816"/>
                        <a14:foregroundMark x1="91211" y1="76758" x2="91211" y2="76758"/>
                        <a14:foregroundMark x1="92383" y1="59961" x2="92383" y2="59961"/>
                      </a14:backgroundRemoval>
                    </a14:imgEffect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211" y="1879119"/>
            <a:ext cx="1516218" cy="1516218"/>
          </a:xfrm>
          <a:prstGeom prst="rect">
            <a:avLst/>
          </a:prstGeom>
        </p:spPr>
      </p:pic>
      <p:pic>
        <p:nvPicPr>
          <p:cNvPr id="23" name="圖片 22" descr="一張含有 運輸, 車輛, 牽引機, 陸上交通工具 的圖片&#10;&#10;AI 產生的內容可能不正確。">
            <a:extLst>
              <a:ext uri="{FF2B5EF4-FFF2-40B4-BE49-F238E27FC236}">
                <a16:creationId xmlns:a16="http://schemas.microsoft.com/office/drawing/2014/main" id="{C6D2E936-5D13-9C70-06B2-EE10944906B9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9961" b="89941" l="6152" r="89941">
                        <a14:foregroundMark x1="10254" y1="68262" x2="6690" y2="75814"/>
                        <a14:backgroundMark x1="19824" y1="44141" x2="19824" y2="44141"/>
                        <a14:backgroundMark x1="19824" y1="44629" x2="35938" y2="27344"/>
                        <a14:backgroundMark x1="35938" y1="27344" x2="47168" y2="24609"/>
                        <a14:backgroundMark x1="47168" y1="24609" x2="65820" y2="25684"/>
                        <a14:backgroundMark x1="65820" y1="25684" x2="70605" y2="30762"/>
                        <a14:backgroundMark x1="70605" y1="30762" x2="74902" y2="40137"/>
                        <a14:backgroundMark x1="74902" y1="40137" x2="81543" y2="45703"/>
                        <a14:backgroundMark x1="81543" y1="45703" x2="82227" y2="57520"/>
                        <a14:backgroundMark x1="82227" y1="57520" x2="78906" y2="70996"/>
                        <a14:backgroundMark x1="38770" y1="44043" x2="38281" y2="43066"/>
                        <a14:backgroundMark x1="65820" y1="38086" x2="65527" y2="42676"/>
                        <a14:backgroundMark x1="32227" y1="51074" x2="32227" y2="51074"/>
                        <a14:backgroundMark x1="18164" y1="86621" x2="92480" y2="68262"/>
                        <a14:backgroundMark x1="9724" y1="78802" x2="28027" y2="84277"/>
                        <a14:backgroundMark x1="28027" y1="84277" x2="36230" y2="81934"/>
                        <a14:backgroundMark x1="36230" y1="81934" x2="37012" y2="81445"/>
                        <a14:backgroundMark x1="3613" y1="76758" x2="9863" y2="79102"/>
                        <a14:backgroundMark x1="12988" y1="51563" x2="30078" y2="42969"/>
                        <a14:backgroundMark x1="30078" y1="42969" x2="37402" y2="32715"/>
                        <a14:backgroundMark x1="37402" y1="32715" x2="44629" y2="29297"/>
                        <a14:backgroundMark x1="44629" y1="29297" x2="56445" y2="29004"/>
                        <a14:backgroundMark x1="56445" y1="29004" x2="66113" y2="29102"/>
                        <a14:backgroundMark x1="66113" y1="29102" x2="74219" y2="35840"/>
                        <a14:backgroundMark x1="74219" y1="35840" x2="84473" y2="50977"/>
                        <a14:backgroundMark x1="84473" y1="50977" x2="91211" y2="35254"/>
                        <a14:backgroundMark x1="91211" y1="35254" x2="77246" y2="16797"/>
                        <a14:backgroundMark x1="77246" y1="16797" x2="33398" y2="12695"/>
                        <a14:backgroundMark x1="33398" y1="12695" x2="17871" y2="20801"/>
                        <a14:backgroundMark x1="17871" y1="20801" x2="9277" y2="34277"/>
                        <a14:backgroundMark x1="9277" y1="34277" x2="7520" y2="45605"/>
                        <a14:backgroundMark x1="7520" y1="45605" x2="11914" y2="51074"/>
                      </a14:backgroundRemoval>
                    </a14:imgEffect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057826" y="2402988"/>
            <a:ext cx="1945498" cy="1945498"/>
          </a:xfrm>
          <a:prstGeom prst="rect">
            <a:avLst/>
          </a:prstGeom>
        </p:spPr>
      </p:pic>
      <p:sp>
        <p:nvSpPr>
          <p:cNvPr id="24" name="副標題 2">
            <a:extLst>
              <a:ext uri="{FF2B5EF4-FFF2-40B4-BE49-F238E27FC236}">
                <a16:creationId xmlns:a16="http://schemas.microsoft.com/office/drawing/2014/main" id="{CA5DCD2F-B974-3BA0-16AC-6E340F8904E9}"/>
              </a:ext>
            </a:extLst>
          </p:cNvPr>
          <p:cNvSpPr txBox="1">
            <a:spLocks/>
          </p:cNvSpPr>
          <p:nvPr/>
        </p:nvSpPr>
        <p:spPr>
          <a:xfrm>
            <a:off x="9968747" y="1807641"/>
            <a:ext cx="2288567" cy="24856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TW" sz="18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*</a:t>
            </a:r>
            <a:r>
              <a:rPr kumimoji="0" lang="zh-TW" altLang="en-US" sz="18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名額有限 額滿為止</a:t>
            </a:r>
            <a:r>
              <a:rPr kumimoji="0" lang="en-US" altLang="zh-TW" sz="18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*</a:t>
            </a:r>
            <a:endParaRPr kumimoji="0" lang="zh-TW" altLang="en-US" sz="1800" b="1" i="0" u="sng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25" name="爆炸: 八角 24">
            <a:extLst>
              <a:ext uri="{FF2B5EF4-FFF2-40B4-BE49-F238E27FC236}">
                <a16:creationId xmlns:a16="http://schemas.microsoft.com/office/drawing/2014/main" id="{1EF45FB9-1CED-7FEC-B389-1E2C8AD71941}"/>
              </a:ext>
            </a:extLst>
          </p:cNvPr>
          <p:cNvSpPr/>
          <p:nvPr/>
        </p:nvSpPr>
        <p:spPr>
          <a:xfrm rot="445979">
            <a:off x="9553832" y="651478"/>
            <a:ext cx="2655220" cy="1155366"/>
          </a:xfrm>
          <a:prstGeom prst="irregularSeal1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 panose="020B0603020202020204"/>
                <a:ea typeface="微軟正黑體" panose="020B0604030504040204" pitchFamily="34" charset="-120"/>
                <a:cs typeface="+mn-cs"/>
              </a:rPr>
              <a:t>免費課程</a:t>
            </a:r>
          </a:p>
        </p:txBody>
      </p:sp>
    </p:spTree>
    <p:extLst>
      <p:ext uri="{BB962C8B-B14F-4D97-AF65-F5344CB8AC3E}">
        <p14:creationId xmlns:p14="http://schemas.microsoft.com/office/powerpoint/2010/main" val="2586910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7477B5-312B-8F1C-D117-59ABD30CB0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 descr="一張含有 文字 的圖片&#10;&#10;自動產生的描述">
            <a:extLst>
              <a:ext uri="{FF2B5EF4-FFF2-40B4-BE49-F238E27FC236}">
                <a16:creationId xmlns:a16="http://schemas.microsoft.com/office/drawing/2014/main" id="{CE2B5E6C-44AE-4160-D67D-CC675AB04D7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152"/>
          <a:stretch/>
        </p:blipFill>
        <p:spPr bwMode="auto">
          <a:xfrm>
            <a:off x="1510579" y="6384485"/>
            <a:ext cx="532243" cy="482738"/>
          </a:xfrm>
          <a:prstGeom prst="rect">
            <a:avLst/>
          </a:prstGeom>
          <a:noFill/>
        </p:spPr>
      </p:pic>
      <p:pic>
        <p:nvPicPr>
          <p:cNvPr id="16" name="Picture 8" descr="C:\Users\cwj\Desktop\協會logo2.jpg.tif">
            <a:extLst>
              <a:ext uri="{FF2B5EF4-FFF2-40B4-BE49-F238E27FC236}">
                <a16:creationId xmlns:a16="http://schemas.microsoft.com/office/drawing/2014/main" id="{36B1CD9A-24CD-A965-7CFD-854908FEBA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8911" y1="42574" x2="30033" y2="10891"/>
                        <a14:foregroundMark x1="5941" y1="42574" x2="18812" y2="16172"/>
                        <a14:foregroundMark x1="49835" y1="7921" x2="64026" y2="7261"/>
                        <a14:foregroundMark x1="41584" y1="7921" x2="50495" y2="12541"/>
                        <a14:foregroundMark x1="43564" y1="8581" x2="52145" y2="4290"/>
                        <a14:foregroundMark x1="33003" y1="32013" x2="65017" y2="61716"/>
                        <a14:foregroundMark x1="69307" y1="35314" x2="69307" y2="35314"/>
                        <a14:foregroundMark x1="62706" y1="41914" x2="66337" y2="61716"/>
                        <a14:foregroundMark x1="70297" y1="41914" x2="58086" y2="43564"/>
                        <a14:foregroundMark x1="67987" y1="35314" x2="56436" y2="38284"/>
                        <a14:foregroundMark x1="62706" y1="35974" x2="63366" y2="28383"/>
                        <a14:foregroundMark x1="36304" y1="39604" x2="36304" y2="39604"/>
                        <a14:foregroundMark x1="39274" y1="27723" x2="36304" y2="38284"/>
                        <a14:foregroundMark x1="33993" y1="41254" x2="24092" y2="41914"/>
                        <a14:foregroundMark x1="23432" y1="44224" x2="32343" y2="47855"/>
                        <a14:foregroundMark x1="32343" y1="44224" x2="44554" y2="47195"/>
                        <a14:foregroundMark x1="36304" y1="54125" x2="33993" y2="63036"/>
                        <a14:foregroundMark x1="35314" y1="65347" x2="42244" y2="62376"/>
                        <a14:foregroundMark x1="55776" y1="63036" x2="66997" y2="57756"/>
                        <a14:foregroundMark x1="54125" y1="26733" x2="54125" y2="26733"/>
                        <a14:foregroundMark x1="50495" y1="26733" x2="51155" y2="19142"/>
                        <a14:foregroundMark x1="47525" y1="25413" x2="48845" y2="30693"/>
                        <a14:foregroundMark x1="28713" y1="86469" x2="48845" y2="90429"/>
                        <a14:foregroundMark x1="46865" y1="90429" x2="54125" y2="92739"/>
                        <a14:foregroundMark x1="57426" y1="95710" x2="57426" y2="95710"/>
                        <a14:foregroundMark x1="70297" y1="91749" x2="70297" y2="91749"/>
                        <a14:foregroundMark x1="88449" y1="77558" x2="88449" y2="77558"/>
                        <a14:foregroundMark x1="86799" y1="33663" x2="86799" y2="336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83" y="6350705"/>
            <a:ext cx="512162" cy="511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副標題 2">
            <a:extLst>
              <a:ext uri="{FF2B5EF4-FFF2-40B4-BE49-F238E27FC236}">
                <a16:creationId xmlns:a16="http://schemas.microsoft.com/office/drawing/2014/main" id="{ED310805-64A9-628F-EF30-90C7A7E4B0BE}"/>
              </a:ext>
            </a:extLst>
          </p:cNvPr>
          <p:cNvSpPr txBox="1">
            <a:spLocks/>
          </p:cNvSpPr>
          <p:nvPr/>
        </p:nvSpPr>
        <p:spPr>
          <a:xfrm>
            <a:off x="7855192" y="6404113"/>
            <a:ext cx="4366475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社團法人中華民國工業安全衛生協會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B434B3BA-5F2E-B6E4-5F2A-928BCC223BEE}"/>
              </a:ext>
            </a:extLst>
          </p:cNvPr>
          <p:cNvSpPr txBox="1">
            <a:spLocks/>
          </p:cNvSpPr>
          <p:nvPr/>
        </p:nvSpPr>
        <p:spPr>
          <a:xfrm>
            <a:off x="213360" y="6404113"/>
            <a:ext cx="1416762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主辦單位：</a:t>
            </a:r>
          </a:p>
        </p:txBody>
      </p:sp>
      <p:sp>
        <p:nvSpPr>
          <p:cNvPr id="11" name="副標題 2">
            <a:extLst>
              <a:ext uri="{FF2B5EF4-FFF2-40B4-BE49-F238E27FC236}">
                <a16:creationId xmlns:a16="http://schemas.microsoft.com/office/drawing/2014/main" id="{E935D1E9-5FF2-AE36-9316-0205D4FF3B54}"/>
              </a:ext>
            </a:extLst>
          </p:cNvPr>
          <p:cNvSpPr txBox="1">
            <a:spLocks/>
          </p:cNvSpPr>
          <p:nvPr/>
        </p:nvSpPr>
        <p:spPr>
          <a:xfrm>
            <a:off x="6025730" y="6404113"/>
            <a:ext cx="1416762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執行單位：</a:t>
            </a:r>
          </a:p>
        </p:txBody>
      </p:sp>
      <p:sp>
        <p:nvSpPr>
          <p:cNvPr id="14" name="副標題 2">
            <a:extLst>
              <a:ext uri="{FF2B5EF4-FFF2-40B4-BE49-F238E27FC236}">
                <a16:creationId xmlns:a16="http://schemas.microsoft.com/office/drawing/2014/main" id="{ADDDA4A8-077E-1286-25A2-BBE14F0F0D36}"/>
              </a:ext>
            </a:extLst>
          </p:cNvPr>
          <p:cNvSpPr txBox="1">
            <a:spLocks/>
          </p:cNvSpPr>
          <p:nvPr/>
        </p:nvSpPr>
        <p:spPr>
          <a:xfrm>
            <a:off x="324925" y="1157996"/>
            <a:ext cx="11550732" cy="295656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●課程名稱：一、車輛機械使用維護與自動檢查實務</a:t>
            </a:r>
            <a:endParaRPr kumimoji="0" lang="en-US" altLang="zh-TW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TW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                       </a:t>
            </a: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二、車輛機械防災技術研發與應用</a:t>
            </a:r>
            <a:endParaRPr kumimoji="0" lang="en-US" altLang="zh-TW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●主題內容：車輛系營建機械之日常檢點、維護及保養等自動檢查實務；</a:t>
            </a:r>
            <a:endParaRPr kumimoji="0" lang="en-US" altLang="zh-TW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TW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                       </a:t>
            </a: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安全意識與防災技術之應用</a:t>
            </a:r>
            <a:r>
              <a:rPr kumimoji="0" lang="en-US" altLang="zh-TW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(</a:t>
            </a: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以挖掘機、鏟裝機為例</a:t>
            </a:r>
            <a:r>
              <a:rPr kumimoji="0" lang="en-US" altLang="zh-TW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●目的：</a:t>
            </a:r>
            <a:r>
              <a:rPr kumimoji="0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Slab Medium" panose="020F0502020204030204" pitchFamily="2" charset="0"/>
                <a:ea typeface="微軟正黑體" panose="020B0604030504040204" pitchFamily="34" charset="-120"/>
                <a:cs typeface="+mn-cs"/>
              </a:rPr>
              <a:t>強化企業對車輛機械之日常自動檢查觀念與技能，</a:t>
            </a:r>
            <a:endParaRPr kumimoji="0" lang="en-US" altLang="zh-TW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Slab Medium" panose="020F0502020204030204" pitchFamily="2" charset="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TW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Slab Medium" panose="020F0502020204030204" pitchFamily="2" charset="0"/>
                <a:ea typeface="微軟正黑體" panose="020B0604030504040204" pitchFamily="34" charset="-120"/>
                <a:cs typeface="+mn-cs"/>
              </a:rPr>
              <a:t>               </a:t>
            </a:r>
            <a:r>
              <a:rPr kumimoji="0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Slab Medium" panose="020F0502020204030204" pitchFamily="2" charset="0"/>
                <a:ea typeface="微軟正黑體" panose="020B0604030504040204" pitchFamily="34" charset="-120"/>
                <a:cs typeface="+mn-cs"/>
              </a:rPr>
              <a:t>提升整體安全管理水準，降低職災風險。</a:t>
            </a:r>
            <a:endParaRPr kumimoji="0" lang="en-US" altLang="zh-TW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Slab Medium" panose="020F0502020204030204" pitchFamily="2" charset="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●產業別：營造業</a:t>
            </a:r>
            <a:r>
              <a:rPr kumimoji="0" lang="en-US" altLang="zh-TW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(</a:t>
            </a: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為優先</a:t>
            </a:r>
            <a:r>
              <a:rPr kumimoji="0" lang="en-US" altLang="zh-TW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●對象：事業單位維護保養人員、現場操作人員等</a:t>
            </a:r>
            <a:r>
              <a:rPr kumimoji="0" lang="en-US" altLang="zh-TW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(</a:t>
            </a: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優先招生對象</a:t>
            </a:r>
            <a:r>
              <a:rPr kumimoji="0" lang="en-US" altLang="zh-TW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)</a:t>
            </a: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；</a:t>
            </a:r>
            <a:endParaRPr kumimoji="0" lang="en-US" altLang="zh-TW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TW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               </a:t>
            </a: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如具公務人員身份者可登錄終生學習時數</a:t>
            </a:r>
            <a:endParaRPr kumimoji="0" lang="en-US" altLang="zh-TW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15" name="副標題 2">
            <a:extLst>
              <a:ext uri="{FF2B5EF4-FFF2-40B4-BE49-F238E27FC236}">
                <a16:creationId xmlns:a16="http://schemas.microsoft.com/office/drawing/2014/main" id="{D6995E13-DBC9-3C85-3526-685C84FC9CBB}"/>
              </a:ext>
            </a:extLst>
          </p:cNvPr>
          <p:cNvSpPr txBox="1">
            <a:spLocks/>
          </p:cNvSpPr>
          <p:nvPr/>
        </p:nvSpPr>
        <p:spPr>
          <a:xfrm>
            <a:off x="0" y="263771"/>
            <a:ext cx="12162332" cy="690916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TW" sz="3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114</a:t>
            </a:r>
            <a:r>
              <a:rPr kumimoji="0" lang="zh-TW" altLang="en-US" sz="3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年產業用車輛機械自動檢查實務及技研發教育訓練</a:t>
            </a:r>
            <a:endParaRPr kumimoji="0" lang="en-US" altLang="zh-TW" sz="3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TW" sz="3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-</a:t>
            </a:r>
            <a:r>
              <a:rPr kumimoji="0" lang="zh-TW" alt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高雄職訓中心</a:t>
            </a:r>
            <a:r>
              <a:rPr kumimoji="0" lang="en-US" altLang="zh-TW" sz="3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-</a:t>
            </a:r>
            <a:endParaRPr kumimoji="0" lang="zh-TW" altLang="en-US" sz="3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27" name="副標題 2">
            <a:extLst>
              <a:ext uri="{FF2B5EF4-FFF2-40B4-BE49-F238E27FC236}">
                <a16:creationId xmlns:a16="http://schemas.microsoft.com/office/drawing/2014/main" id="{0B43C2AF-ED79-F4F3-9FCC-381A3FE6853B}"/>
              </a:ext>
            </a:extLst>
          </p:cNvPr>
          <p:cNvSpPr txBox="1">
            <a:spLocks/>
          </p:cNvSpPr>
          <p:nvPr/>
        </p:nvSpPr>
        <p:spPr>
          <a:xfrm>
            <a:off x="1942885" y="6404113"/>
            <a:ext cx="4366475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財團法人職業災害預防及重建中心</a:t>
            </a:r>
          </a:p>
        </p:txBody>
      </p:sp>
      <p:graphicFrame>
        <p:nvGraphicFramePr>
          <p:cNvPr id="2" name="表格 1">
            <a:extLst>
              <a:ext uri="{FF2B5EF4-FFF2-40B4-BE49-F238E27FC236}">
                <a16:creationId xmlns:a16="http://schemas.microsoft.com/office/drawing/2014/main" id="{BD1C3EAC-D90D-DEBC-8E90-40FFAF271AEF}"/>
              </a:ext>
            </a:extLst>
          </p:cNvPr>
          <p:cNvGraphicFramePr>
            <a:graphicFrameLocks noGrp="1"/>
          </p:cNvGraphicFramePr>
          <p:nvPr/>
        </p:nvGraphicFramePr>
        <p:xfrm>
          <a:off x="213360" y="4099694"/>
          <a:ext cx="11765280" cy="14209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7069">
                  <a:extLst>
                    <a:ext uri="{9D8B030D-6E8A-4147-A177-3AD203B41FA5}">
                      <a16:colId xmlns:a16="http://schemas.microsoft.com/office/drawing/2014/main" val="1232056173"/>
                    </a:ext>
                  </a:extLst>
                </a:gridCol>
                <a:gridCol w="1567214">
                  <a:extLst>
                    <a:ext uri="{9D8B030D-6E8A-4147-A177-3AD203B41FA5}">
                      <a16:colId xmlns:a16="http://schemas.microsoft.com/office/drawing/2014/main" val="3177158767"/>
                    </a:ext>
                  </a:extLst>
                </a:gridCol>
                <a:gridCol w="4860350">
                  <a:extLst>
                    <a:ext uri="{9D8B030D-6E8A-4147-A177-3AD203B41FA5}">
                      <a16:colId xmlns:a16="http://schemas.microsoft.com/office/drawing/2014/main" val="992260215"/>
                    </a:ext>
                  </a:extLst>
                </a:gridCol>
                <a:gridCol w="2887052">
                  <a:extLst>
                    <a:ext uri="{9D8B030D-6E8A-4147-A177-3AD203B41FA5}">
                      <a16:colId xmlns:a16="http://schemas.microsoft.com/office/drawing/2014/main" val="3303974975"/>
                    </a:ext>
                  </a:extLst>
                </a:gridCol>
                <a:gridCol w="1723595">
                  <a:extLst>
                    <a:ext uri="{9D8B030D-6E8A-4147-A177-3AD203B41FA5}">
                      <a16:colId xmlns:a16="http://schemas.microsoft.com/office/drawing/2014/main" val="165078166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+mj-ea"/>
                          <a:ea typeface="+mj-ea"/>
                        </a:rPr>
                        <a:t>日期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+mj-ea"/>
                          <a:ea typeface="+mj-ea"/>
                        </a:rPr>
                        <a:t>時間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+mj-ea"/>
                          <a:ea typeface="+mj-ea"/>
                        </a:rPr>
                        <a:t>可登入時數課程</a:t>
                      </a:r>
                      <a:endParaRPr lang="en-US" altLang="zh-TW" dirty="0">
                        <a:latin typeface="+mj-ea"/>
                        <a:ea typeface="+mj-ea"/>
                      </a:endParaRPr>
                    </a:p>
                    <a:p>
                      <a:pPr algn="ctr"/>
                      <a:r>
                        <a:rPr lang="en-US" altLang="zh-TW" sz="1200" dirty="0">
                          <a:latin typeface="+mj-ea"/>
                          <a:ea typeface="+mj-ea"/>
                        </a:rPr>
                        <a:t>(</a:t>
                      </a:r>
                      <a:r>
                        <a:rPr lang="zh-TW" altLang="en-US" sz="1200" dirty="0">
                          <a:latin typeface="+mj-ea"/>
                          <a:ea typeface="+mj-ea"/>
                        </a:rPr>
                        <a:t>欲登錄在職回訓時數者，請於報名時提供原結業證書或資格證明文件</a:t>
                      </a:r>
                      <a:r>
                        <a:rPr lang="en-US" altLang="zh-TW" sz="1200" dirty="0">
                          <a:latin typeface="+mj-ea"/>
                          <a:ea typeface="+mj-ea"/>
                        </a:rPr>
                        <a:t>)</a:t>
                      </a:r>
                      <a:endParaRPr lang="zh-TW" altLang="en-US" sz="1200" dirty="0">
                        <a:latin typeface="+mj-ea"/>
                        <a:ea typeface="+mj-ea"/>
                      </a:endParaRP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+mj-ea"/>
                          <a:ea typeface="+mj-ea"/>
                        </a:rPr>
                        <a:t>報名網址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+mj-ea"/>
                          <a:ea typeface="+mj-ea"/>
                        </a:rPr>
                        <a:t>報名</a:t>
                      </a:r>
                      <a:r>
                        <a:rPr lang="en-US" altLang="zh-TW" dirty="0">
                          <a:latin typeface="+mj-ea"/>
                          <a:ea typeface="+mj-ea"/>
                        </a:rPr>
                        <a:t>QR Code</a:t>
                      </a:r>
                      <a:endParaRPr lang="zh-TW" altLang="en-US" dirty="0">
                        <a:latin typeface="+mj-ea"/>
                        <a:ea typeface="+mj-ea"/>
                      </a:endParaRP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2016857"/>
                  </a:ext>
                </a:extLst>
              </a:tr>
              <a:tr h="872312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+mj-lt"/>
                          <a:ea typeface="+mj-ea"/>
                        </a:rPr>
                        <a:t>6/24</a:t>
                      </a:r>
                    </a:p>
                    <a:p>
                      <a:pPr algn="ctr"/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+mj-lt"/>
                          <a:ea typeface="+mj-ea"/>
                        </a:rPr>
                        <a:t>(</a:t>
                      </a:r>
                      <a:r>
                        <a:rPr lang="zh-TW" altLang="en-US" b="1" dirty="0">
                          <a:solidFill>
                            <a:srgbClr val="0000CC"/>
                          </a:solidFill>
                          <a:latin typeface="+mj-lt"/>
                          <a:ea typeface="+mj-ea"/>
                        </a:rPr>
                        <a:t>二</a:t>
                      </a:r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+mj-lt"/>
                          <a:ea typeface="+mj-ea"/>
                        </a:rPr>
                        <a:t>)</a:t>
                      </a:r>
                      <a:endParaRPr lang="zh-TW" altLang="en-US" b="1" dirty="0">
                        <a:solidFill>
                          <a:srgbClr val="0000CC"/>
                        </a:solidFill>
                        <a:latin typeface="+mj-lt"/>
                        <a:ea typeface="+mj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+mj-lt"/>
                          <a:ea typeface="+mj-ea"/>
                        </a:rPr>
                        <a:t>09:00-16:00</a:t>
                      </a:r>
                    </a:p>
                    <a:p>
                      <a:pPr algn="ctr"/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+mj-lt"/>
                          <a:ea typeface="+mj-ea"/>
                        </a:rPr>
                        <a:t>(6</a:t>
                      </a:r>
                      <a:r>
                        <a:rPr lang="zh-TW" altLang="en-US" b="1" dirty="0">
                          <a:solidFill>
                            <a:srgbClr val="0000CC"/>
                          </a:solidFill>
                          <a:latin typeface="+mj-lt"/>
                          <a:ea typeface="+mj-ea"/>
                        </a:rPr>
                        <a:t>小時</a:t>
                      </a:r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+mj-lt"/>
                          <a:ea typeface="+mj-ea"/>
                        </a:rPr>
                        <a:t>)</a:t>
                      </a:r>
                      <a:endParaRPr lang="zh-TW" altLang="en-US" b="1" dirty="0">
                        <a:solidFill>
                          <a:srgbClr val="0000CC"/>
                        </a:solidFill>
                        <a:latin typeface="+mj-lt"/>
                        <a:ea typeface="+mj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>
                          <a:solidFill>
                            <a:srgbClr val="0000CC"/>
                          </a:solidFill>
                          <a:latin typeface="+mj-ea"/>
                          <a:ea typeface="+mj-ea"/>
                        </a:rPr>
                        <a:t>營造業業務主管回訓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b="1" i="0" u="none" strike="noStrike" kern="1200" dirty="0">
                          <a:solidFill>
                            <a:srgbClr val="0000CC"/>
                          </a:solidFill>
                          <a:latin typeface="+mj-lt"/>
                          <a:ea typeface="+mj-ea"/>
                          <a:cs typeface="+mn-cs"/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https://isha.org.tw/QCag0Q</a:t>
                      </a:r>
                      <a:endParaRPr lang="zh-TW" altLang="en-US" sz="1600" b="1" dirty="0">
                        <a:solidFill>
                          <a:srgbClr val="0000CC"/>
                        </a:solidFill>
                        <a:latin typeface="+mj-lt"/>
                        <a:ea typeface="+mj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rgbClr val="0000CC"/>
                        </a:solidFill>
                        <a:latin typeface="+mj-ea"/>
                        <a:ea typeface="+mj-ea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51188941"/>
                  </a:ext>
                </a:extLst>
              </a:tr>
            </a:tbl>
          </a:graphicData>
        </a:graphic>
      </p:graphicFrame>
      <p:sp>
        <p:nvSpPr>
          <p:cNvPr id="10" name="副標題 2">
            <a:extLst>
              <a:ext uri="{FF2B5EF4-FFF2-40B4-BE49-F238E27FC236}">
                <a16:creationId xmlns:a16="http://schemas.microsoft.com/office/drawing/2014/main" id="{2E1BA3F8-F990-7F3A-2DD8-4AEC2C5AEC5F}"/>
              </a:ext>
            </a:extLst>
          </p:cNvPr>
          <p:cNvSpPr txBox="1">
            <a:spLocks/>
          </p:cNvSpPr>
          <p:nvPr/>
        </p:nvSpPr>
        <p:spPr>
          <a:xfrm>
            <a:off x="5310997" y="5406923"/>
            <a:ext cx="6765966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TW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*</a:t>
            </a:r>
            <a:r>
              <a:rPr kumimoji="0" lang="zh-TW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如遇天災或不可抗力之因素導致無法開課，本會將另行安排日期並重新公告與通知</a:t>
            </a:r>
            <a:r>
              <a:rPr kumimoji="0" lang="en-US" altLang="zh-TW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*</a:t>
            </a:r>
            <a:endParaRPr kumimoji="0" lang="zh-TW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23" name="副標題 2">
            <a:extLst>
              <a:ext uri="{FF2B5EF4-FFF2-40B4-BE49-F238E27FC236}">
                <a16:creationId xmlns:a16="http://schemas.microsoft.com/office/drawing/2014/main" id="{D96114DB-CCB4-CE09-F03B-58658CE3AB26}"/>
              </a:ext>
            </a:extLst>
          </p:cNvPr>
          <p:cNvSpPr txBox="1">
            <a:spLocks/>
          </p:cNvSpPr>
          <p:nvPr/>
        </p:nvSpPr>
        <p:spPr>
          <a:xfrm>
            <a:off x="29668" y="5592105"/>
            <a:ext cx="12162332" cy="860207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         上課地點：高雄市新興區中正三路</a:t>
            </a: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88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號</a:t>
            </a: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4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樓之</a:t>
            </a: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1              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聯絡電話：</a:t>
            </a: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Wingdings" panose="05000000000000000000" pitchFamily="2" charset="2"/>
              </a:rPr>
              <a:t> (07)311-7311</a:t>
            </a:r>
          </a:p>
          <a:p>
            <a:pPr marL="0" marR="0" lvl="0" indent="0" algn="l" defTabSz="893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Wingdings" panose="05000000000000000000" pitchFamily="2" charset="2"/>
              </a:rPr>
              <a:t>          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承辦人：徐小姐、黃先生</a:t>
            </a: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                                                  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聯絡信箱：</a:t>
            </a: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</a:rPr>
              <a:t>mary@mail.isha.org.tw</a:t>
            </a:r>
          </a:p>
        </p:txBody>
      </p:sp>
      <p:pic>
        <p:nvPicPr>
          <p:cNvPr id="25" name="圖形 24" descr="有圖釘的地圖 以實心填滿">
            <a:extLst>
              <a:ext uri="{FF2B5EF4-FFF2-40B4-BE49-F238E27FC236}">
                <a16:creationId xmlns:a16="http://schemas.microsoft.com/office/drawing/2014/main" id="{286DF123-6793-8A94-2EA3-BBAB3E0A3DD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24925" y="5631728"/>
            <a:ext cx="360000" cy="360000"/>
          </a:xfrm>
          <a:prstGeom prst="rect">
            <a:avLst/>
          </a:prstGeom>
        </p:spPr>
      </p:pic>
      <p:pic>
        <p:nvPicPr>
          <p:cNvPr id="28" name="圖形 27" descr="電話 以實心填滿">
            <a:extLst>
              <a:ext uri="{FF2B5EF4-FFF2-40B4-BE49-F238E27FC236}">
                <a16:creationId xmlns:a16="http://schemas.microsoft.com/office/drawing/2014/main" id="{3A6AB721-16DF-4B58-2ED5-DD7F6ADDB9E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364160" y="5662683"/>
            <a:ext cx="360000" cy="360000"/>
          </a:xfrm>
          <a:prstGeom prst="rect">
            <a:avLst/>
          </a:prstGeom>
        </p:spPr>
      </p:pic>
      <p:pic>
        <p:nvPicPr>
          <p:cNvPr id="29" name="圖形 28" descr="客服中心 以實心填滿">
            <a:extLst>
              <a:ext uri="{FF2B5EF4-FFF2-40B4-BE49-F238E27FC236}">
                <a16:creationId xmlns:a16="http://schemas.microsoft.com/office/drawing/2014/main" id="{E2DC106C-DE29-B09E-B270-8CCAD3855105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24925" y="5945621"/>
            <a:ext cx="360000" cy="360000"/>
          </a:xfrm>
          <a:prstGeom prst="rect">
            <a:avLst/>
          </a:prstGeom>
        </p:spPr>
      </p:pic>
      <p:pic>
        <p:nvPicPr>
          <p:cNvPr id="32" name="圖形 31" descr="信箱 以實心填滿">
            <a:extLst>
              <a:ext uri="{FF2B5EF4-FFF2-40B4-BE49-F238E27FC236}">
                <a16:creationId xmlns:a16="http://schemas.microsoft.com/office/drawing/2014/main" id="{47DDF6C0-39EA-D872-BFE0-BC1714A4AD35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6364160" y="6022208"/>
            <a:ext cx="360000" cy="360000"/>
          </a:xfrm>
          <a:prstGeom prst="rect">
            <a:avLst/>
          </a:prstGeom>
        </p:spPr>
      </p:pic>
      <p:pic>
        <p:nvPicPr>
          <p:cNvPr id="1026" name="Picture 2" descr="C:\Users\EndUser\Downloads\qrcode_isha.org.tw.png"/>
          <p:cNvPicPr>
            <a:picLocks noChangeAspect="1" noChangeArrowheads="1"/>
          </p:cNvPicPr>
          <p:nvPr/>
        </p:nvPicPr>
        <p:blipFill>
          <a:blip r:embed="rId15" cstate="print"/>
          <a:srcRect l="7640" t="6907" r="6332" b="7692"/>
          <a:stretch>
            <a:fillRect/>
          </a:stretch>
        </p:blipFill>
        <p:spPr bwMode="auto">
          <a:xfrm>
            <a:off x="10674444" y="4628112"/>
            <a:ext cx="895684" cy="889147"/>
          </a:xfrm>
          <a:prstGeom prst="rect">
            <a:avLst/>
          </a:prstGeom>
          <a:noFill/>
        </p:spPr>
      </p:pic>
      <p:pic>
        <p:nvPicPr>
          <p:cNvPr id="12" name="圖片 11" descr="一張含有 運輸, 挖土機, 建造裝備, 車輛 的圖片&#10;&#10;AI 產生的內容可能不正確。">
            <a:extLst>
              <a:ext uri="{FF2B5EF4-FFF2-40B4-BE49-F238E27FC236}">
                <a16:creationId xmlns:a16="http://schemas.microsoft.com/office/drawing/2014/main" id="{06297081-7C2D-D3F4-EF87-4233173901FD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9961" b="89844" l="4395" r="92383">
                        <a14:foregroundMark x1="8789" y1="80176" x2="8789" y2="80176"/>
                        <a14:foregroundMark x1="7813" y1="87402" x2="7813" y2="87402"/>
                        <a14:foregroundMark x1="4492" y1="86816" x2="4492" y2="86816"/>
                        <a14:foregroundMark x1="91211" y1="76758" x2="91211" y2="76758"/>
                        <a14:foregroundMark x1="92383" y1="59961" x2="92383" y2="59961"/>
                      </a14:backgroundRemoval>
                    </a14:imgEffect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211" y="1879119"/>
            <a:ext cx="1516218" cy="1516218"/>
          </a:xfrm>
          <a:prstGeom prst="rect">
            <a:avLst/>
          </a:prstGeom>
        </p:spPr>
      </p:pic>
      <p:pic>
        <p:nvPicPr>
          <p:cNvPr id="13" name="圖片 12" descr="一張含有 運輸, 車輛, 牽引機, 陸上交通工具 的圖片&#10;&#10;AI 產生的內容可能不正確。">
            <a:extLst>
              <a:ext uri="{FF2B5EF4-FFF2-40B4-BE49-F238E27FC236}">
                <a16:creationId xmlns:a16="http://schemas.microsoft.com/office/drawing/2014/main" id="{F579064E-6527-E3C7-DD99-E10EF54A14DA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9961" b="89941" l="6152" r="89941">
                        <a14:foregroundMark x1="10254" y1="68262" x2="6690" y2="75814"/>
                        <a14:backgroundMark x1="19824" y1="44141" x2="19824" y2="44141"/>
                        <a14:backgroundMark x1="19824" y1="44629" x2="35938" y2="27344"/>
                        <a14:backgroundMark x1="35938" y1="27344" x2="47168" y2="24609"/>
                        <a14:backgroundMark x1="47168" y1="24609" x2="65820" y2="25684"/>
                        <a14:backgroundMark x1="65820" y1="25684" x2="70605" y2="30762"/>
                        <a14:backgroundMark x1="70605" y1="30762" x2="74902" y2="40137"/>
                        <a14:backgroundMark x1="74902" y1="40137" x2="81543" y2="45703"/>
                        <a14:backgroundMark x1="81543" y1="45703" x2="82227" y2="57520"/>
                        <a14:backgroundMark x1="82227" y1="57520" x2="78906" y2="70996"/>
                        <a14:backgroundMark x1="38770" y1="44043" x2="38281" y2="43066"/>
                        <a14:backgroundMark x1="65820" y1="38086" x2="65527" y2="42676"/>
                        <a14:backgroundMark x1="32227" y1="51074" x2="32227" y2="51074"/>
                        <a14:backgroundMark x1="18164" y1="86621" x2="92480" y2="68262"/>
                        <a14:backgroundMark x1="9724" y1="78802" x2="28027" y2="84277"/>
                        <a14:backgroundMark x1="28027" y1="84277" x2="36230" y2="81934"/>
                        <a14:backgroundMark x1="36230" y1="81934" x2="37012" y2="81445"/>
                        <a14:backgroundMark x1="3613" y1="76758" x2="9863" y2="79102"/>
                        <a14:backgroundMark x1="12988" y1="51563" x2="30078" y2="42969"/>
                        <a14:backgroundMark x1="30078" y1="42969" x2="37402" y2="32715"/>
                        <a14:backgroundMark x1="37402" y1="32715" x2="44629" y2="29297"/>
                        <a14:backgroundMark x1="44629" y1="29297" x2="56445" y2="29004"/>
                        <a14:backgroundMark x1="56445" y1="29004" x2="66113" y2="29102"/>
                        <a14:backgroundMark x1="66113" y1="29102" x2="74219" y2="35840"/>
                        <a14:backgroundMark x1="74219" y1="35840" x2="84473" y2="50977"/>
                        <a14:backgroundMark x1="84473" y1="50977" x2="91211" y2="35254"/>
                        <a14:backgroundMark x1="91211" y1="35254" x2="77246" y2="16797"/>
                        <a14:backgroundMark x1="77246" y1="16797" x2="33398" y2="12695"/>
                        <a14:backgroundMark x1="33398" y1="12695" x2="17871" y2="20801"/>
                        <a14:backgroundMark x1="17871" y1="20801" x2="9277" y2="34277"/>
                        <a14:backgroundMark x1="9277" y1="34277" x2="7520" y2="45605"/>
                        <a14:backgroundMark x1="7520" y1="45605" x2="11914" y2="51074"/>
                      </a14:backgroundRemoval>
                    </a14:imgEffect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057826" y="2402988"/>
            <a:ext cx="1945498" cy="1945498"/>
          </a:xfrm>
          <a:prstGeom prst="rect">
            <a:avLst/>
          </a:prstGeom>
        </p:spPr>
      </p:pic>
      <p:sp>
        <p:nvSpPr>
          <p:cNvPr id="18" name="副標題 2">
            <a:extLst>
              <a:ext uri="{FF2B5EF4-FFF2-40B4-BE49-F238E27FC236}">
                <a16:creationId xmlns:a16="http://schemas.microsoft.com/office/drawing/2014/main" id="{9F3966D2-76FB-0ECF-1CF9-69D30DC74AC9}"/>
              </a:ext>
            </a:extLst>
          </p:cNvPr>
          <p:cNvSpPr txBox="1">
            <a:spLocks/>
          </p:cNvSpPr>
          <p:nvPr/>
        </p:nvSpPr>
        <p:spPr>
          <a:xfrm>
            <a:off x="9968747" y="1807641"/>
            <a:ext cx="2288567" cy="24856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TW" sz="18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*</a:t>
            </a:r>
            <a:r>
              <a:rPr kumimoji="0" lang="zh-TW" altLang="en-US" sz="18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名額有限 額滿為止</a:t>
            </a:r>
            <a:r>
              <a:rPr kumimoji="0" lang="en-US" altLang="zh-TW" sz="18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*</a:t>
            </a:r>
            <a:endParaRPr kumimoji="0" lang="zh-TW" altLang="en-US" sz="1800" b="1" i="0" u="sng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19" name="爆炸: 八角 18">
            <a:extLst>
              <a:ext uri="{FF2B5EF4-FFF2-40B4-BE49-F238E27FC236}">
                <a16:creationId xmlns:a16="http://schemas.microsoft.com/office/drawing/2014/main" id="{84C87048-F0E6-D524-FD10-879584A88994}"/>
              </a:ext>
            </a:extLst>
          </p:cNvPr>
          <p:cNvSpPr/>
          <p:nvPr/>
        </p:nvSpPr>
        <p:spPr>
          <a:xfrm rot="445979">
            <a:off x="9553832" y="651478"/>
            <a:ext cx="2655220" cy="1155366"/>
          </a:xfrm>
          <a:prstGeom prst="irregularSeal1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 panose="020B0603020202020204"/>
                <a:ea typeface="微軟正黑體" panose="020B0604030504040204" pitchFamily="34" charset="-120"/>
                <a:cs typeface="+mn-cs"/>
              </a:rPr>
              <a:t>免費課程</a:t>
            </a:r>
          </a:p>
        </p:txBody>
      </p:sp>
    </p:spTree>
    <p:extLst>
      <p:ext uri="{BB962C8B-B14F-4D97-AF65-F5344CB8AC3E}">
        <p14:creationId xmlns:p14="http://schemas.microsoft.com/office/powerpoint/2010/main" val="3860025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A4923C-BE03-9A15-76DD-1F47EDD027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 descr="一張含有 文字 的圖片&#10;&#10;自動產生的描述">
            <a:extLst>
              <a:ext uri="{FF2B5EF4-FFF2-40B4-BE49-F238E27FC236}">
                <a16:creationId xmlns:a16="http://schemas.microsoft.com/office/drawing/2014/main" id="{978160F2-F55F-137D-998D-BB1A24B44D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152"/>
          <a:stretch/>
        </p:blipFill>
        <p:spPr bwMode="auto">
          <a:xfrm>
            <a:off x="1510579" y="6384485"/>
            <a:ext cx="532243" cy="482738"/>
          </a:xfrm>
          <a:prstGeom prst="rect">
            <a:avLst/>
          </a:prstGeom>
          <a:noFill/>
        </p:spPr>
      </p:pic>
      <p:pic>
        <p:nvPicPr>
          <p:cNvPr id="16" name="Picture 8" descr="C:\Users\cwj\Desktop\協會logo2.jpg.tif">
            <a:extLst>
              <a:ext uri="{FF2B5EF4-FFF2-40B4-BE49-F238E27FC236}">
                <a16:creationId xmlns:a16="http://schemas.microsoft.com/office/drawing/2014/main" id="{FB388EF3-9B3B-4F21-D0E1-9A20761C36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8911" y1="42574" x2="30033" y2="10891"/>
                        <a14:foregroundMark x1="5941" y1="42574" x2="18812" y2="16172"/>
                        <a14:foregroundMark x1="49835" y1="7921" x2="64026" y2="7261"/>
                        <a14:foregroundMark x1="41584" y1="7921" x2="50495" y2="12541"/>
                        <a14:foregroundMark x1="43564" y1="8581" x2="52145" y2="4290"/>
                        <a14:foregroundMark x1="33003" y1="32013" x2="65017" y2="61716"/>
                        <a14:foregroundMark x1="69307" y1="35314" x2="69307" y2="35314"/>
                        <a14:foregroundMark x1="62706" y1="41914" x2="66337" y2="61716"/>
                        <a14:foregroundMark x1="70297" y1="41914" x2="58086" y2="43564"/>
                        <a14:foregroundMark x1="67987" y1="35314" x2="56436" y2="38284"/>
                        <a14:foregroundMark x1="62706" y1="35974" x2="63366" y2="28383"/>
                        <a14:foregroundMark x1="36304" y1="39604" x2="36304" y2="39604"/>
                        <a14:foregroundMark x1="39274" y1="27723" x2="36304" y2="38284"/>
                        <a14:foregroundMark x1="33993" y1="41254" x2="24092" y2="41914"/>
                        <a14:foregroundMark x1="23432" y1="44224" x2="32343" y2="47855"/>
                        <a14:foregroundMark x1="32343" y1="44224" x2="44554" y2="47195"/>
                        <a14:foregroundMark x1="36304" y1="54125" x2="33993" y2="63036"/>
                        <a14:foregroundMark x1="35314" y1="65347" x2="42244" y2="62376"/>
                        <a14:foregroundMark x1="55776" y1="63036" x2="66997" y2="57756"/>
                        <a14:foregroundMark x1="54125" y1="26733" x2="54125" y2="26733"/>
                        <a14:foregroundMark x1="50495" y1="26733" x2="51155" y2="19142"/>
                        <a14:foregroundMark x1="47525" y1="25413" x2="48845" y2="30693"/>
                        <a14:foregroundMark x1="28713" y1="86469" x2="48845" y2="90429"/>
                        <a14:foregroundMark x1="46865" y1="90429" x2="54125" y2="92739"/>
                        <a14:foregroundMark x1="57426" y1="95710" x2="57426" y2="95710"/>
                        <a14:foregroundMark x1="70297" y1="91749" x2="70297" y2="91749"/>
                        <a14:foregroundMark x1="88449" y1="77558" x2="88449" y2="77558"/>
                        <a14:foregroundMark x1="86799" y1="33663" x2="86799" y2="336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83" y="6350705"/>
            <a:ext cx="512162" cy="511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副標題 2">
            <a:extLst>
              <a:ext uri="{FF2B5EF4-FFF2-40B4-BE49-F238E27FC236}">
                <a16:creationId xmlns:a16="http://schemas.microsoft.com/office/drawing/2014/main" id="{024B804D-07D9-C0DB-A71C-E8A610599A5C}"/>
              </a:ext>
            </a:extLst>
          </p:cNvPr>
          <p:cNvSpPr txBox="1">
            <a:spLocks/>
          </p:cNvSpPr>
          <p:nvPr/>
        </p:nvSpPr>
        <p:spPr>
          <a:xfrm>
            <a:off x="7855192" y="6404113"/>
            <a:ext cx="4366475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社團法人中華民國工業安全衛生協會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959F6578-E348-0A07-537E-52FDF80E359F}"/>
              </a:ext>
            </a:extLst>
          </p:cNvPr>
          <p:cNvSpPr txBox="1">
            <a:spLocks/>
          </p:cNvSpPr>
          <p:nvPr/>
        </p:nvSpPr>
        <p:spPr>
          <a:xfrm>
            <a:off x="213360" y="6404113"/>
            <a:ext cx="1416762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主辦單位：</a:t>
            </a:r>
          </a:p>
        </p:txBody>
      </p:sp>
      <p:sp>
        <p:nvSpPr>
          <p:cNvPr id="11" name="副標題 2">
            <a:extLst>
              <a:ext uri="{FF2B5EF4-FFF2-40B4-BE49-F238E27FC236}">
                <a16:creationId xmlns:a16="http://schemas.microsoft.com/office/drawing/2014/main" id="{F8B94DDB-201E-1E68-8149-267FA3B3D62F}"/>
              </a:ext>
            </a:extLst>
          </p:cNvPr>
          <p:cNvSpPr txBox="1">
            <a:spLocks/>
          </p:cNvSpPr>
          <p:nvPr/>
        </p:nvSpPr>
        <p:spPr>
          <a:xfrm>
            <a:off x="6025730" y="6404113"/>
            <a:ext cx="1416762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執行單位：</a:t>
            </a:r>
          </a:p>
        </p:txBody>
      </p:sp>
      <p:sp>
        <p:nvSpPr>
          <p:cNvPr id="14" name="副標題 2">
            <a:extLst>
              <a:ext uri="{FF2B5EF4-FFF2-40B4-BE49-F238E27FC236}">
                <a16:creationId xmlns:a16="http://schemas.microsoft.com/office/drawing/2014/main" id="{B0E92FC5-C462-58AA-576A-A9BF39FEA8C2}"/>
              </a:ext>
            </a:extLst>
          </p:cNvPr>
          <p:cNvSpPr txBox="1">
            <a:spLocks/>
          </p:cNvSpPr>
          <p:nvPr/>
        </p:nvSpPr>
        <p:spPr>
          <a:xfrm>
            <a:off x="294571" y="1133959"/>
            <a:ext cx="11550732" cy="295656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●課程名稱：一、車輛機械使用維護與自動檢查實務</a:t>
            </a:r>
            <a:endParaRPr kumimoji="0" lang="en-US" altLang="zh-TW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TW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                       </a:t>
            </a: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二、車輛機械防災技術研發與應用</a:t>
            </a:r>
            <a:endParaRPr kumimoji="0" lang="en-US" altLang="zh-TW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●主題內容：車輛系營建機械之日常檢點、維護及保養等自動檢查實務；</a:t>
            </a:r>
            <a:endParaRPr kumimoji="0" lang="en-US" altLang="zh-TW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TW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                       </a:t>
            </a: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安全意識與防災技術之應用</a:t>
            </a:r>
            <a:r>
              <a:rPr kumimoji="0" lang="en-US" altLang="zh-TW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(</a:t>
            </a: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以挖掘機、鏟裝機為例</a:t>
            </a:r>
            <a:r>
              <a:rPr kumimoji="0" lang="en-US" altLang="zh-TW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●目的：</a:t>
            </a:r>
            <a:r>
              <a:rPr kumimoji="0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Slab Medium" panose="020F0502020204030204" pitchFamily="2" charset="0"/>
                <a:ea typeface="微軟正黑體" panose="020B0604030504040204" pitchFamily="34" charset="-120"/>
                <a:cs typeface="+mn-cs"/>
              </a:rPr>
              <a:t>強化企業對車輛機械之日常自動檢查觀念與技能，</a:t>
            </a:r>
            <a:endParaRPr kumimoji="0" lang="en-US" altLang="zh-TW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Slab Medium" panose="020F0502020204030204" pitchFamily="2" charset="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TW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Slab Medium" panose="020F0502020204030204" pitchFamily="2" charset="0"/>
                <a:ea typeface="微軟正黑體" panose="020B0604030504040204" pitchFamily="34" charset="-120"/>
                <a:cs typeface="+mn-cs"/>
              </a:rPr>
              <a:t>               </a:t>
            </a:r>
            <a:r>
              <a:rPr kumimoji="0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Slab Medium" panose="020F0502020204030204" pitchFamily="2" charset="0"/>
                <a:ea typeface="微軟正黑體" panose="020B0604030504040204" pitchFamily="34" charset="-120"/>
                <a:cs typeface="+mn-cs"/>
              </a:rPr>
              <a:t>提升整體安全管理水準，降低職災風險。</a:t>
            </a:r>
            <a:endParaRPr kumimoji="0" lang="en-US" altLang="zh-TW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Slab Medium" panose="020F0502020204030204" pitchFamily="2" charset="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●產業別：營造業</a:t>
            </a:r>
            <a:r>
              <a:rPr kumimoji="0" lang="en-US" altLang="zh-TW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(</a:t>
            </a: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為優先</a:t>
            </a:r>
            <a:r>
              <a:rPr kumimoji="0" lang="en-US" altLang="zh-TW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●對象：事業單位維護保養人員、現場操作人員等</a:t>
            </a:r>
            <a:r>
              <a:rPr kumimoji="0" lang="en-US" altLang="zh-TW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(</a:t>
            </a: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優先招生對象</a:t>
            </a:r>
            <a:r>
              <a:rPr kumimoji="0" lang="en-US" altLang="zh-TW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)</a:t>
            </a: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；</a:t>
            </a:r>
            <a:endParaRPr kumimoji="0" lang="en-US" altLang="zh-TW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TW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               </a:t>
            </a: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如具公務人員身份者可登錄終生學習時數</a:t>
            </a:r>
            <a:endParaRPr kumimoji="0" lang="en-US" altLang="zh-TW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15" name="副標題 2">
            <a:extLst>
              <a:ext uri="{FF2B5EF4-FFF2-40B4-BE49-F238E27FC236}">
                <a16:creationId xmlns:a16="http://schemas.microsoft.com/office/drawing/2014/main" id="{6B060C47-59AB-6C2B-4ED6-3A6992572C3D}"/>
              </a:ext>
            </a:extLst>
          </p:cNvPr>
          <p:cNvSpPr txBox="1">
            <a:spLocks/>
          </p:cNvSpPr>
          <p:nvPr/>
        </p:nvSpPr>
        <p:spPr>
          <a:xfrm>
            <a:off x="29667" y="254012"/>
            <a:ext cx="12162333" cy="690916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TW" sz="3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114</a:t>
            </a:r>
            <a:r>
              <a:rPr kumimoji="0" lang="zh-TW" altLang="en-US" sz="3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年產業用車輛機械自動檢查實務及技術研發教育訓練</a:t>
            </a:r>
            <a:endParaRPr kumimoji="0" lang="en-US" altLang="zh-TW" sz="3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TW" sz="3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-</a:t>
            </a:r>
            <a:r>
              <a:rPr kumimoji="0" lang="zh-TW" alt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台中職訓中心</a:t>
            </a:r>
            <a:r>
              <a:rPr kumimoji="0" lang="en-US" altLang="zh-TW" sz="3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-</a:t>
            </a:r>
            <a:endParaRPr kumimoji="0" lang="zh-TW" altLang="en-US" sz="3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27" name="副標題 2">
            <a:extLst>
              <a:ext uri="{FF2B5EF4-FFF2-40B4-BE49-F238E27FC236}">
                <a16:creationId xmlns:a16="http://schemas.microsoft.com/office/drawing/2014/main" id="{CC7EA513-086D-06A9-F597-FF6BDFDC15A3}"/>
              </a:ext>
            </a:extLst>
          </p:cNvPr>
          <p:cNvSpPr txBox="1">
            <a:spLocks/>
          </p:cNvSpPr>
          <p:nvPr/>
        </p:nvSpPr>
        <p:spPr>
          <a:xfrm>
            <a:off x="1942885" y="6404113"/>
            <a:ext cx="4366475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財團法人職業災害預防及重建中心</a:t>
            </a:r>
          </a:p>
        </p:txBody>
      </p:sp>
      <p:graphicFrame>
        <p:nvGraphicFramePr>
          <p:cNvPr id="2" name="表格 1">
            <a:extLst>
              <a:ext uri="{FF2B5EF4-FFF2-40B4-BE49-F238E27FC236}">
                <a16:creationId xmlns:a16="http://schemas.microsoft.com/office/drawing/2014/main" id="{B77CD6AC-3C0B-49E4-36B5-CEC61DBE6F52}"/>
              </a:ext>
            </a:extLst>
          </p:cNvPr>
          <p:cNvGraphicFramePr>
            <a:graphicFrameLocks noGrp="1"/>
          </p:cNvGraphicFramePr>
          <p:nvPr/>
        </p:nvGraphicFramePr>
        <p:xfrm>
          <a:off x="213359" y="4084450"/>
          <a:ext cx="11774384" cy="14209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6963">
                  <a:extLst>
                    <a:ext uri="{9D8B030D-6E8A-4147-A177-3AD203B41FA5}">
                      <a16:colId xmlns:a16="http://schemas.microsoft.com/office/drawing/2014/main" val="1232056173"/>
                    </a:ext>
                  </a:extLst>
                </a:gridCol>
                <a:gridCol w="1663231">
                  <a:extLst>
                    <a:ext uri="{9D8B030D-6E8A-4147-A177-3AD203B41FA5}">
                      <a16:colId xmlns:a16="http://schemas.microsoft.com/office/drawing/2014/main" val="3177158767"/>
                    </a:ext>
                  </a:extLst>
                </a:gridCol>
                <a:gridCol w="5622391">
                  <a:extLst>
                    <a:ext uri="{9D8B030D-6E8A-4147-A177-3AD203B41FA5}">
                      <a16:colId xmlns:a16="http://schemas.microsoft.com/office/drawing/2014/main" val="992260215"/>
                    </a:ext>
                  </a:extLst>
                </a:gridCol>
                <a:gridCol w="1584831">
                  <a:extLst>
                    <a:ext uri="{9D8B030D-6E8A-4147-A177-3AD203B41FA5}">
                      <a16:colId xmlns:a16="http://schemas.microsoft.com/office/drawing/2014/main" val="3303974975"/>
                    </a:ext>
                  </a:extLst>
                </a:gridCol>
                <a:gridCol w="1976968">
                  <a:extLst>
                    <a:ext uri="{9D8B030D-6E8A-4147-A177-3AD203B41FA5}">
                      <a16:colId xmlns:a16="http://schemas.microsoft.com/office/drawing/2014/main" val="165078166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日期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時間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可登入時數課程</a:t>
                      </a:r>
                      <a:endParaRPr lang="en-US" altLang="zh-TW" dirty="0"/>
                    </a:p>
                    <a:p>
                      <a:pPr algn="ctr"/>
                      <a:r>
                        <a:rPr lang="en-US" altLang="zh-TW" sz="1200" dirty="0"/>
                        <a:t>(</a:t>
                      </a:r>
                      <a:r>
                        <a:rPr lang="zh-TW" altLang="en-US" sz="1200" dirty="0"/>
                        <a:t>欲登錄在職回訓時數者，請於報名時提供原結業證書或資格證明文件</a:t>
                      </a:r>
                      <a:r>
                        <a:rPr lang="en-US" altLang="zh-TW" sz="1200" dirty="0"/>
                        <a:t>)</a:t>
                      </a:r>
                      <a:endParaRPr lang="zh-TW" altLang="en-US" sz="1200" dirty="0"/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+mj-ea"/>
                          <a:ea typeface="+mj-ea"/>
                        </a:rPr>
                        <a:t>報名網址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+mj-ea"/>
                          <a:ea typeface="+mj-ea"/>
                        </a:rPr>
                        <a:t>報名</a:t>
                      </a:r>
                      <a:r>
                        <a:rPr lang="en-US" altLang="zh-TW" dirty="0">
                          <a:latin typeface="+mj-ea"/>
                          <a:ea typeface="+mj-ea"/>
                        </a:rPr>
                        <a:t>QR Code</a:t>
                      </a:r>
                      <a:endParaRPr lang="zh-TW" altLang="en-US" dirty="0">
                        <a:latin typeface="+mj-ea"/>
                        <a:ea typeface="+mj-ea"/>
                      </a:endParaRP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2016857"/>
                  </a:ext>
                </a:extLst>
              </a:tr>
              <a:tr h="872312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+mj-lt"/>
                        </a:rPr>
                        <a:t>7/12</a:t>
                      </a:r>
                    </a:p>
                    <a:p>
                      <a:pPr algn="ctr"/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+mj-lt"/>
                        </a:rPr>
                        <a:t>(</a:t>
                      </a:r>
                      <a:r>
                        <a:rPr lang="zh-TW" altLang="en-US" b="1" dirty="0">
                          <a:solidFill>
                            <a:srgbClr val="0000CC"/>
                          </a:solidFill>
                          <a:latin typeface="+mj-lt"/>
                        </a:rPr>
                        <a:t>六</a:t>
                      </a:r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+mj-lt"/>
                        </a:rPr>
                        <a:t>)</a:t>
                      </a:r>
                      <a:endParaRPr lang="zh-TW" altLang="en-US" b="1" dirty="0">
                        <a:solidFill>
                          <a:srgbClr val="0000CC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+mj-lt"/>
                        </a:rPr>
                        <a:t>09:00-16:00</a:t>
                      </a:r>
                    </a:p>
                    <a:p>
                      <a:pPr algn="ctr"/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+mj-lt"/>
                        </a:rPr>
                        <a:t>(6</a:t>
                      </a:r>
                      <a:r>
                        <a:rPr lang="zh-TW" altLang="en-US" b="1" dirty="0">
                          <a:solidFill>
                            <a:srgbClr val="0000CC"/>
                          </a:solidFill>
                          <a:latin typeface="+mj-lt"/>
                        </a:rPr>
                        <a:t>小時</a:t>
                      </a:r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+mj-lt"/>
                        </a:rPr>
                        <a:t>)</a:t>
                      </a:r>
                      <a:endParaRPr lang="zh-TW" altLang="en-US" b="1" dirty="0">
                        <a:solidFill>
                          <a:srgbClr val="0000CC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kern="1200" dirty="0">
                          <a:solidFill>
                            <a:srgbClr val="0000CC"/>
                          </a:solidFill>
                          <a:latin typeface="+mj-ea"/>
                          <a:ea typeface="+mj-ea"/>
                          <a:cs typeface="+mn-cs"/>
                        </a:rPr>
                        <a:t>職業安全衛生管理人員暨職業安全衛生業務主管</a:t>
                      </a:r>
                      <a:endParaRPr lang="en-US" altLang="zh-TW" sz="2000" b="1" kern="1200" dirty="0">
                        <a:solidFill>
                          <a:srgbClr val="0000CC"/>
                        </a:solidFill>
                        <a:latin typeface="+mj-ea"/>
                        <a:ea typeface="+mj-ea"/>
                        <a:cs typeface="+mn-cs"/>
                      </a:endParaRPr>
                    </a:p>
                    <a:p>
                      <a:pPr algn="ctr"/>
                      <a:r>
                        <a:rPr lang="zh-TW" altLang="en-US" sz="2000" b="1" kern="1200" dirty="0">
                          <a:solidFill>
                            <a:srgbClr val="0000CC"/>
                          </a:solidFill>
                          <a:latin typeface="+mj-ea"/>
                          <a:ea typeface="+mj-ea"/>
                          <a:cs typeface="+mn-cs"/>
                        </a:rPr>
                        <a:t>安全衛生在職教育訓練</a:t>
                      </a:r>
                      <a:endParaRPr lang="zh-TW" altLang="en-US" sz="2000" b="1" dirty="0">
                        <a:solidFill>
                          <a:srgbClr val="0000CC"/>
                        </a:solidFill>
                        <a:latin typeface="+mj-ea"/>
                        <a:ea typeface="+mj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>
                          <a:solidFill>
                            <a:srgbClr val="0000CC"/>
                          </a:solidFill>
                          <a:latin typeface="+mj-ea"/>
                          <a:ea typeface="+mj-ea"/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點我報名</a:t>
                      </a:r>
                      <a:endParaRPr lang="zh-TW" altLang="en-US" sz="2000" b="1" dirty="0">
                        <a:solidFill>
                          <a:srgbClr val="0000CC"/>
                        </a:solidFill>
                        <a:latin typeface="+mj-ea"/>
                        <a:ea typeface="+mj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rgbClr val="0000CC"/>
                        </a:solidFill>
                        <a:latin typeface="+mj-ea"/>
                        <a:ea typeface="+mj-ea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51188941"/>
                  </a:ext>
                </a:extLst>
              </a:tr>
            </a:tbl>
          </a:graphicData>
        </a:graphic>
      </p:graphicFrame>
      <p:pic>
        <p:nvPicPr>
          <p:cNvPr id="6" name="圖形 5" descr="游標 以實心填滿">
            <a:extLst>
              <a:ext uri="{FF2B5EF4-FFF2-40B4-BE49-F238E27FC236}">
                <a16:creationId xmlns:a16="http://schemas.microsoft.com/office/drawing/2014/main" id="{5347154A-8F2E-B6DF-E462-C204830EA63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646010" y="4876130"/>
            <a:ext cx="376269" cy="376269"/>
          </a:xfrm>
          <a:prstGeom prst="rect">
            <a:avLst/>
          </a:prstGeom>
        </p:spPr>
      </p:pic>
      <p:sp>
        <p:nvSpPr>
          <p:cNvPr id="10" name="副標題 2">
            <a:extLst>
              <a:ext uri="{FF2B5EF4-FFF2-40B4-BE49-F238E27FC236}">
                <a16:creationId xmlns:a16="http://schemas.microsoft.com/office/drawing/2014/main" id="{EC84B5F6-8DEF-964E-48E4-EECD941BAB19}"/>
              </a:ext>
            </a:extLst>
          </p:cNvPr>
          <p:cNvSpPr txBox="1">
            <a:spLocks/>
          </p:cNvSpPr>
          <p:nvPr/>
        </p:nvSpPr>
        <p:spPr>
          <a:xfrm>
            <a:off x="5336077" y="5420593"/>
            <a:ext cx="6765966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TW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*</a:t>
            </a:r>
            <a:r>
              <a:rPr kumimoji="0" lang="zh-TW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如遇天災或不可抗力之因素導致無法開課，本會將另行安排日期並重新公告與通知</a:t>
            </a:r>
            <a:r>
              <a:rPr kumimoji="0" lang="en-US" altLang="zh-TW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*</a:t>
            </a:r>
            <a:endParaRPr kumimoji="0" lang="zh-TW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12" name="副標題 2">
            <a:extLst>
              <a:ext uri="{FF2B5EF4-FFF2-40B4-BE49-F238E27FC236}">
                <a16:creationId xmlns:a16="http://schemas.microsoft.com/office/drawing/2014/main" id="{9086DDF0-9C02-3EB1-E3D8-A3463DA78097}"/>
              </a:ext>
            </a:extLst>
          </p:cNvPr>
          <p:cNvSpPr txBox="1">
            <a:spLocks/>
          </p:cNvSpPr>
          <p:nvPr/>
        </p:nvSpPr>
        <p:spPr>
          <a:xfrm>
            <a:off x="29668" y="5592107"/>
            <a:ext cx="12162332" cy="860207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         上課地點：台中市龍井區中社五街</a:t>
            </a: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12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號</a:t>
            </a: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                          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聯絡電話：</a:t>
            </a: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Wingdings" panose="05000000000000000000" pitchFamily="2" charset="2"/>
              </a:rPr>
              <a:t> (04)26336999#101</a:t>
            </a:r>
          </a:p>
          <a:p>
            <a:pPr marL="0" marR="0" lvl="0" indent="0" algn="l" defTabSz="893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Wingdings" panose="05000000000000000000" pitchFamily="2" charset="2"/>
              </a:rPr>
              <a:t>          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承辦人：卓小姐</a:t>
            </a: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                                                                   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聯絡信箱：</a:t>
            </a: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</a:rPr>
              <a:t>a553407@mail.isha.org.tw</a:t>
            </a:r>
          </a:p>
        </p:txBody>
      </p:sp>
      <p:pic>
        <p:nvPicPr>
          <p:cNvPr id="13" name="圖形 12" descr="有圖釘的地圖 以實心填滿">
            <a:extLst>
              <a:ext uri="{FF2B5EF4-FFF2-40B4-BE49-F238E27FC236}">
                <a16:creationId xmlns:a16="http://schemas.microsoft.com/office/drawing/2014/main" id="{2F4D4AC3-0A9C-3F29-BCA8-014A56FB57F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24925" y="5631730"/>
            <a:ext cx="360000" cy="360000"/>
          </a:xfrm>
          <a:prstGeom prst="rect">
            <a:avLst/>
          </a:prstGeom>
        </p:spPr>
      </p:pic>
      <p:pic>
        <p:nvPicPr>
          <p:cNvPr id="18" name="圖形 17" descr="電話 以實心填滿">
            <a:extLst>
              <a:ext uri="{FF2B5EF4-FFF2-40B4-BE49-F238E27FC236}">
                <a16:creationId xmlns:a16="http://schemas.microsoft.com/office/drawing/2014/main" id="{FA44ED3C-9BE6-3A35-F37E-9A40F9A8678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364160" y="5662685"/>
            <a:ext cx="360000" cy="360000"/>
          </a:xfrm>
          <a:prstGeom prst="rect">
            <a:avLst/>
          </a:prstGeom>
        </p:spPr>
      </p:pic>
      <p:pic>
        <p:nvPicPr>
          <p:cNvPr id="19" name="圖形 18" descr="客服中心 以實心填滿">
            <a:extLst>
              <a:ext uri="{FF2B5EF4-FFF2-40B4-BE49-F238E27FC236}">
                <a16:creationId xmlns:a16="http://schemas.microsoft.com/office/drawing/2014/main" id="{12152240-BFCD-7A1E-F975-FA5C343E26C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324925" y="5935792"/>
            <a:ext cx="360000" cy="360000"/>
          </a:xfrm>
          <a:prstGeom prst="rect">
            <a:avLst/>
          </a:prstGeom>
        </p:spPr>
      </p:pic>
      <p:pic>
        <p:nvPicPr>
          <p:cNvPr id="21" name="圖形 20" descr="信箱 以實心填滿">
            <a:extLst>
              <a:ext uri="{FF2B5EF4-FFF2-40B4-BE49-F238E27FC236}">
                <a16:creationId xmlns:a16="http://schemas.microsoft.com/office/drawing/2014/main" id="{FBCA1EC4-6CEC-5FF1-EDE1-8C9CE965A7F7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6364160" y="6022210"/>
            <a:ext cx="360000" cy="360000"/>
          </a:xfrm>
          <a:prstGeom prst="rect">
            <a:avLst/>
          </a:prstGeom>
        </p:spPr>
      </p:pic>
      <p:pic>
        <p:nvPicPr>
          <p:cNvPr id="22" name="圖片 21">
            <a:extLst>
              <a:ext uri="{FF2B5EF4-FFF2-40B4-BE49-F238E27FC236}">
                <a16:creationId xmlns:a16="http://schemas.microsoft.com/office/drawing/2014/main" id="{93FE812C-EB33-551F-3385-2139EB91E8F8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4862" y="4638933"/>
            <a:ext cx="836472" cy="836472"/>
          </a:xfrm>
          <a:prstGeom prst="rect">
            <a:avLst/>
          </a:prstGeom>
        </p:spPr>
      </p:pic>
      <p:pic>
        <p:nvPicPr>
          <p:cNvPr id="20" name="圖片 19" descr="一張含有 運輸, 挖土機, 建造裝備, 車輛 的圖片&#10;&#10;AI 產生的內容可能不正確。">
            <a:extLst>
              <a:ext uri="{FF2B5EF4-FFF2-40B4-BE49-F238E27FC236}">
                <a16:creationId xmlns:a16="http://schemas.microsoft.com/office/drawing/2014/main" id="{F9BAE8D9-E5F7-8E86-965C-8A1DAAA119BC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9961" b="89844" l="4395" r="92383">
                        <a14:foregroundMark x1="8789" y1="80176" x2="8789" y2="80176"/>
                        <a14:foregroundMark x1="7813" y1="87402" x2="7813" y2="87402"/>
                        <a14:foregroundMark x1="4492" y1="86816" x2="4492" y2="86816"/>
                        <a14:foregroundMark x1="91211" y1="76758" x2="91211" y2="76758"/>
                        <a14:foregroundMark x1="92383" y1="59961" x2="92383" y2="59961"/>
                      </a14:backgroundRemoval>
                    </a14:imgEffect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211" y="1879119"/>
            <a:ext cx="1516218" cy="1516218"/>
          </a:xfrm>
          <a:prstGeom prst="rect">
            <a:avLst/>
          </a:prstGeom>
        </p:spPr>
      </p:pic>
      <p:pic>
        <p:nvPicPr>
          <p:cNvPr id="23" name="圖片 22" descr="一張含有 運輸, 車輛, 牽引機, 陸上交通工具 的圖片&#10;&#10;AI 產生的內容可能不正確。">
            <a:extLst>
              <a:ext uri="{FF2B5EF4-FFF2-40B4-BE49-F238E27FC236}">
                <a16:creationId xmlns:a16="http://schemas.microsoft.com/office/drawing/2014/main" id="{A9E109F1-741E-3B99-3C53-ABBA20C27C00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9961" b="89941" l="6152" r="89941">
                        <a14:foregroundMark x1="10254" y1="68262" x2="6690" y2="75814"/>
                        <a14:backgroundMark x1="19824" y1="44141" x2="19824" y2="44141"/>
                        <a14:backgroundMark x1="19824" y1="44629" x2="35938" y2="27344"/>
                        <a14:backgroundMark x1="35938" y1="27344" x2="47168" y2="24609"/>
                        <a14:backgroundMark x1="47168" y1="24609" x2="65820" y2="25684"/>
                        <a14:backgroundMark x1="65820" y1="25684" x2="70605" y2="30762"/>
                        <a14:backgroundMark x1="70605" y1="30762" x2="74902" y2="40137"/>
                        <a14:backgroundMark x1="74902" y1="40137" x2="81543" y2="45703"/>
                        <a14:backgroundMark x1="81543" y1="45703" x2="82227" y2="57520"/>
                        <a14:backgroundMark x1="82227" y1="57520" x2="78906" y2="70996"/>
                        <a14:backgroundMark x1="38770" y1="44043" x2="38281" y2="43066"/>
                        <a14:backgroundMark x1="65820" y1="38086" x2="65527" y2="42676"/>
                        <a14:backgroundMark x1="32227" y1="51074" x2="32227" y2="51074"/>
                        <a14:backgroundMark x1="18164" y1="86621" x2="92480" y2="68262"/>
                        <a14:backgroundMark x1="9724" y1="78802" x2="28027" y2="84277"/>
                        <a14:backgroundMark x1="28027" y1="84277" x2="36230" y2="81934"/>
                        <a14:backgroundMark x1="36230" y1="81934" x2="37012" y2="81445"/>
                        <a14:backgroundMark x1="3613" y1="76758" x2="9863" y2="79102"/>
                        <a14:backgroundMark x1="12988" y1="51563" x2="30078" y2="42969"/>
                        <a14:backgroundMark x1="30078" y1="42969" x2="37402" y2="32715"/>
                        <a14:backgroundMark x1="37402" y1="32715" x2="44629" y2="29297"/>
                        <a14:backgroundMark x1="44629" y1="29297" x2="56445" y2="29004"/>
                        <a14:backgroundMark x1="56445" y1="29004" x2="66113" y2="29102"/>
                        <a14:backgroundMark x1="66113" y1="29102" x2="74219" y2="35840"/>
                        <a14:backgroundMark x1="74219" y1="35840" x2="84473" y2="50977"/>
                        <a14:backgroundMark x1="84473" y1="50977" x2="91211" y2="35254"/>
                        <a14:backgroundMark x1="91211" y1="35254" x2="77246" y2="16797"/>
                        <a14:backgroundMark x1="77246" y1="16797" x2="33398" y2="12695"/>
                        <a14:backgroundMark x1="33398" y1="12695" x2="17871" y2="20801"/>
                        <a14:backgroundMark x1="17871" y1="20801" x2="9277" y2="34277"/>
                        <a14:backgroundMark x1="9277" y1="34277" x2="7520" y2="45605"/>
                        <a14:backgroundMark x1="7520" y1="45605" x2="11914" y2="51074"/>
                      </a14:backgroundRemoval>
                    </a14:imgEffect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057826" y="2402988"/>
            <a:ext cx="1945498" cy="1945498"/>
          </a:xfrm>
          <a:prstGeom prst="rect">
            <a:avLst/>
          </a:prstGeom>
        </p:spPr>
      </p:pic>
      <p:sp>
        <p:nvSpPr>
          <p:cNvPr id="24" name="副標題 2">
            <a:extLst>
              <a:ext uri="{FF2B5EF4-FFF2-40B4-BE49-F238E27FC236}">
                <a16:creationId xmlns:a16="http://schemas.microsoft.com/office/drawing/2014/main" id="{13258FA2-34CB-AC83-294D-37FCC911E35F}"/>
              </a:ext>
            </a:extLst>
          </p:cNvPr>
          <p:cNvSpPr txBox="1">
            <a:spLocks/>
          </p:cNvSpPr>
          <p:nvPr/>
        </p:nvSpPr>
        <p:spPr>
          <a:xfrm>
            <a:off x="9968747" y="1807641"/>
            <a:ext cx="2288567" cy="24856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TW" sz="18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*</a:t>
            </a:r>
            <a:r>
              <a:rPr kumimoji="0" lang="zh-TW" altLang="en-US" sz="18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名額有限 額滿為止</a:t>
            </a:r>
            <a:r>
              <a:rPr kumimoji="0" lang="en-US" altLang="zh-TW" sz="18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*</a:t>
            </a:r>
            <a:endParaRPr kumimoji="0" lang="zh-TW" altLang="en-US" sz="1800" b="1" i="0" u="sng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25" name="爆炸: 八角 24">
            <a:extLst>
              <a:ext uri="{FF2B5EF4-FFF2-40B4-BE49-F238E27FC236}">
                <a16:creationId xmlns:a16="http://schemas.microsoft.com/office/drawing/2014/main" id="{360CD3FE-41BC-B27B-5AC3-18ADCA278411}"/>
              </a:ext>
            </a:extLst>
          </p:cNvPr>
          <p:cNvSpPr/>
          <p:nvPr/>
        </p:nvSpPr>
        <p:spPr>
          <a:xfrm rot="445979">
            <a:off x="9553832" y="651478"/>
            <a:ext cx="2655220" cy="1155366"/>
          </a:xfrm>
          <a:prstGeom prst="irregularSeal1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 panose="020B0603020202020204"/>
                <a:ea typeface="微軟正黑體" panose="020B0604030504040204" pitchFamily="34" charset="-120"/>
                <a:cs typeface="+mn-cs"/>
              </a:rPr>
              <a:t>免費課程</a:t>
            </a:r>
          </a:p>
        </p:txBody>
      </p:sp>
    </p:spTree>
    <p:extLst>
      <p:ext uri="{BB962C8B-B14F-4D97-AF65-F5344CB8AC3E}">
        <p14:creationId xmlns:p14="http://schemas.microsoft.com/office/powerpoint/2010/main" val="1896332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7477B5-312B-8F1C-D117-59ABD30CB0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 descr="一張含有 文字 的圖片&#10;&#10;自動產生的描述">
            <a:extLst>
              <a:ext uri="{FF2B5EF4-FFF2-40B4-BE49-F238E27FC236}">
                <a16:creationId xmlns:a16="http://schemas.microsoft.com/office/drawing/2014/main" id="{CE2B5E6C-44AE-4160-D67D-CC675AB04D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152"/>
          <a:stretch/>
        </p:blipFill>
        <p:spPr bwMode="auto">
          <a:xfrm>
            <a:off x="1510579" y="6384485"/>
            <a:ext cx="532243" cy="482738"/>
          </a:xfrm>
          <a:prstGeom prst="rect">
            <a:avLst/>
          </a:prstGeom>
          <a:noFill/>
        </p:spPr>
      </p:pic>
      <p:pic>
        <p:nvPicPr>
          <p:cNvPr id="16" name="Picture 8" descr="C:\Users\cwj\Desktop\協會logo2.jpg.tif">
            <a:extLst>
              <a:ext uri="{FF2B5EF4-FFF2-40B4-BE49-F238E27FC236}">
                <a16:creationId xmlns:a16="http://schemas.microsoft.com/office/drawing/2014/main" id="{36B1CD9A-24CD-A965-7CFD-854908FEBA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8911" y1="42574" x2="30033" y2="10891"/>
                        <a14:foregroundMark x1="5941" y1="42574" x2="18812" y2="16172"/>
                        <a14:foregroundMark x1="49835" y1="7921" x2="64026" y2="7261"/>
                        <a14:foregroundMark x1="41584" y1="7921" x2="50495" y2="12541"/>
                        <a14:foregroundMark x1="43564" y1="8581" x2="52145" y2="4290"/>
                        <a14:foregroundMark x1="33003" y1="32013" x2="65017" y2="61716"/>
                        <a14:foregroundMark x1="69307" y1="35314" x2="69307" y2="35314"/>
                        <a14:foregroundMark x1="62706" y1="41914" x2="66337" y2="61716"/>
                        <a14:foregroundMark x1="70297" y1="41914" x2="58086" y2="43564"/>
                        <a14:foregroundMark x1="67987" y1="35314" x2="56436" y2="38284"/>
                        <a14:foregroundMark x1="62706" y1="35974" x2="63366" y2="28383"/>
                        <a14:foregroundMark x1="36304" y1="39604" x2="36304" y2="39604"/>
                        <a14:foregroundMark x1="39274" y1="27723" x2="36304" y2="38284"/>
                        <a14:foregroundMark x1="33993" y1="41254" x2="24092" y2="41914"/>
                        <a14:foregroundMark x1="23432" y1="44224" x2="32343" y2="47855"/>
                        <a14:foregroundMark x1="32343" y1="44224" x2="44554" y2="47195"/>
                        <a14:foregroundMark x1="36304" y1="54125" x2="33993" y2="63036"/>
                        <a14:foregroundMark x1="35314" y1="65347" x2="42244" y2="62376"/>
                        <a14:foregroundMark x1="55776" y1="63036" x2="66997" y2="57756"/>
                        <a14:foregroundMark x1="54125" y1="26733" x2="54125" y2="26733"/>
                        <a14:foregroundMark x1="50495" y1="26733" x2="51155" y2="19142"/>
                        <a14:foregroundMark x1="47525" y1="25413" x2="48845" y2="30693"/>
                        <a14:foregroundMark x1="28713" y1="86469" x2="48845" y2="90429"/>
                        <a14:foregroundMark x1="46865" y1="90429" x2="54125" y2="92739"/>
                        <a14:foregroundMark x1="57426" y1="95710" x2="57426" y2="95710"/>
                        <a14:foregroundMark x1="70297" y1="91749" x2="70297" y2="91749"/>
                        <a14:foregroundMark x1="88449" y1="77558" x2="88449" y2="77558"/>
                        <a14:foregroundMark x1="86799" y1="33663" x2="86799" y2="336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83" y="6350705"/>
            <a:ext cx="512162" cy="511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副標題 2">
            <a:extLst>
              <a:ext uri="{FF2B5EF4-FFF2-40B4-BE49-F238E27FC236}">
                <a16:creationId xmlns:a16="http://schemas.microsoft.com/office/drawing/2014/main" id="{ED310805-64A9-628F-EF30-90C7A7E4B0BE}"/>
              </a:ext>
            </a:extLst>
          </p:cNvPr>
          <p:cNvSpPr txBox="1">
            <a:spLocks/>
          </p:cNvSpPr>
          <p:nvPr/>
        </p:nvSpPr>
        <p:spPr>
          <a:xfrm>
            <a:off x="7855192" y="6404113"/>
            <a:ext cx="4366475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社團法人中華民國工業安全衛生協會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B434B3BA-5F2E-B6E4-5F2A-928BCC223BEE}"/>
              </a:ext>
            </a:extLst>
          </p:cNvPr>
          <p:cNvSpPr txBox="1">
            <a:spLocks/>
          </p:cNvSpPr>
          <p:nvPr/>
        </p:nvSpPr>
        <p:spPr>
          <a:xfrm>
            <a:off x="213360" y="6404113"/>
            <a:ext cx="1416762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主辦單位：</a:t>
            </a:r>
          </a:p>
        </p:txBody>
      </p:sp>
      <p:sp>
        <p:nvSpPr>
          <p:cNvPr id="11" name="副標題 2">
            <a:extLst>
              <a:ext uri="{FF2B5EF4-FFF2-40B4-BE49-F238E27FC236}">
                <a16:creationId xmlns:a16="http://schemas.microsoft.com/office/drawing/2014/main" id="{E935D1E9-5FF2-AE36-9316-0205D4FF3B54}"/>
              </a:ext>
            </a:extLst>
          </p:cNvPr>
          <p:cNvSpPr txBox="1">
            <a:spLocks/>
          </p:cNvSpPr>
          <p:nvPr/>
        </p:nvSpPr>
        <p:spPr>
          <a:xfrm>
            <a:off x="6025730" y="6404113"/>
            <a:ext cx="1416762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執行單位：</a:t>
            </a:r>
          </a:p>
        </p:txBody>
      </p:sp>
      <p:sp>
        <p:nvSpPr>
          <p:cNvPr id="14" name="副標題 2">
            <a:extLst>
              <a:ext uri="{FF2B5EF4-FFF2-40B4-BE49-F238E27FC236}">
                <a16:creationId xmlns:a16="http://schemas.microsoft.com/office/drawing/2014/main" id="{ADDDA4A8-077E-1286-25A2-BBE14F0F0D36}"/>
              </a:ext>
            </a:extLst>
          </p:cNvPr>
          <p:cNvSpPr txBox="1">
            <a:spLocks/>
          </p:cNvSpPr>
          <p:nvPr/>
        </p:nvSpPr>
        <p:spPr>
          <a:xfrm>
            <a:off x="353930" y="1076376"/>
            <a:ext cx="11550732" cy="295656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●課程名稱：一、車輛機械使用維護與自動檢查實務</a:t>
            </a:r>
            <a:endParaRPr kumimoji="0" lang="en-US" altLang="zh-TW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TW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                       </a:t>
            </a: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二、車輛機械防災技術研發與應用</a:t>
            </a:r>
            <a:endParaRPr kumimoji="0" lang="en-US" altLang="zh-TW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●主題內容：車輛系營建機械之日常檢點、維護及保養等自動檢查實務；</a:t>
            </a:r>
            <a:endParaRPr kumimoji="0" lang="en-US" altLang="zh-TW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TW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                       </a:t>
            </a: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安全意識與防災技術之應用</a:t>
            </a:r>
            <a:r>
              <a:rPr kumimoji="0" lang="en-US" altLang="zh-TW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(</a:t>
            </a: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以挖掘機、鏟裝機為例</a:t>
            </a:r>
            <a:r>
              <a:rPr kumimoji="0" lang="en-US" altLang="zh-TW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●目的：</a:t>
            </a: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Slab Medium" panose="020F0502020204030204" pitchFamily="2" charset="0"/>
                <a:ea typeface="微軟正黑體" panose="020B0604030504040204" pitchFamily="34" charset="-120"/>
                <a:cs typeface="+mn-cs"/>
              </a:rPr>
              <a:t>強化企業對車輛機械之日常自動檢查觀念與技能，</a:t>
            </a:r>
            <a:endParaRPr kumimoji="0" lang="en-US" altLang="zh-TW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Slab Medium" panose="020F0502020204030204" pitchFamily="2" charset="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TW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Slab Medium" panose="020F0502020204030204" pitchFamily="2" charset="0"/>
                <a:ea typeface="微軟正黑體" panose="020B0604030504040204" pitchFamily="34" charset="-120"/>
                <a:cs typeface="+mn-cs"/>
              </a:rPr>
              <a:t>                </a:t>
            </a: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Slab Medium" panose="020F0502020204030204" pitchFamily="2" charset="0"/>
                <a:ea typeface="微軟正黑體" panose="020B0604030504040204" pitchFamily="34" charset="-120"/>
                <a:cs typeface="+mn-cs"/>
              </a:rPr>
              <a:t>提升整體安全管理水準，降低職災風險。</a:t>
            </a:r>
            <a:endParaRPr kumimoji="0" lang="en-US" altLang="zh-TW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Slab Medium" panose="020F0502020204030204" pitchFamily="2" charset="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●產業別：營造業</a:t>
            </a:r>
            <a:r>
              <a:rPr kumimoji="0" lang="en-US" altLang="zh-TW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(</a:t>
            </a: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為優先</a:t>
            </a:r>
            <a:r>
              <a:rPr kumimoji="0" lang="en-US" altLang="zh-TW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●對象：事業單位維護保養人員、現場操作人員等</a:t>
            </a:r>
            <a:r>
              <a:rPr kumimoji="0" lang="en-US" altLang="zh-TW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(</a:t>
            </a: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優先招生對象</a:t>
            </a:r>
            <a:r>
              <a:rPr kumimoji="0" lang="en-US" altLang="zh-TW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)</a:t>
            </a: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；</a:t>
            </a:r>
            <a:endParaRPr kumimoji="0" lang="en-US" altLang="zh-TW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TW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               </a:t>
            </a: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如具公務人員身份者可登錄終生學習時數</a:t>
            </a:r>
            <a:endParaRPr kumimoji="0" lang="en-US" altLang="zh-TW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15" name="副標題 2">
            <a:extLst>
              <a:ext uri="{FF2B5EF4-FFF2-40B4-BE49-F238E27FC236}">
                <a16:creationId xmlns:a16="http://schemas.microsoft.com/office/drawing/2014/main" id="{D6995E13-DBC9-3C85-3526-685C84FC9CBB}"/>
              </a:ext>
            </a:extLst>
          </p:cNvPr>
          <p:cNvSpPr txBox="1">
            <a:spLocks/>
          </p:cNvSpPr>
          <p:nvPr/>
        </p:nvSpPr>
        <p:spPr>
          <a:xfrm>
            <a:off x="0" y="237185"/>
            <a:ext cx="12172336" cy="690916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TW" sz="3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114</a:t>
            </a:r>
            <a:r>
              <a:rPr kumimoji="0" lang="zh-TW" altLang="en-US" sz="3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年產業用車輛機械自動檢查實務及技研發教育訓練</a:t>
            </a:r>
            <a:endParaRPr kumimoji="0" lang="en-US" altLang="zh-TW" sz="3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TW" sz="3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-</a:t>
            </a:r>
            <a:r>
              <a:rPr kumimoji="0" lang="zh-TW" alt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中壢職訓中心</a:t>
            </a:r>
            <a:r>
              <a:rPr kumimoji="0" lang="en-US" altLang="zh-TW" sz="3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-</a:t>
            </a:r>
            <a:endParaRPr kumimoji="0" lang="zh-TW" altLang="en-US" sz="3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27" name="副標題 2">
            <a:extLst>
              <a:ext uri="{FF2B5EF4-FFF2-40B4-BE49-F238E27FC236}">
                <a16:creationId xmlns:a16="http://schemas.microsoft.com/office/drawing/2014/main" id="{0B43C2AF-ED79-F4F3-9FCC-381A3FE6853B}"/>
              </a:ext>
            </a:extLst>
          </p:cNvPr>
          <p:cNvSpPr txBox="1">
            <a:spLocks/>
          </p:cNvSpPr>
          <p:nvPr/>
        </p:nvSpPr>
        <p:spPr>
          <a:xfrm>
            <a:off x="1942885" y="6404113"/>
            <a:ext cx="4366475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財團法人職業災害預防與重建中心</a:t>
            </a:r>
          </a:p>
        </p:txBody>
      </p:sp>
      <p:graphicFrame>
        <p:nvGraphicFramePr>
          <p:cNvPr id="2" name="表格 1">
            <a:extLst>
              <a:ext uri="{FF2B5EF4-FFF2-40B4-BE49-F238E27FC236}">
                <a16:creationId xmlns:a16="http://schemas.microsoft.com/office/drawing/2014/main" id="{BD1C3EAC-D90D-DEBC-8E90-40FFAF271AEF}"/>
              </a:ext>
            </a:extLst>
          </p:cNvPr>
          <p:cNvGraphicFramePr>
            <a:graphicFrameLocks noGrp="1"/>
          </p:cNvGraphicFramePr>
          <p:nvPr/>
        </p:nvGraphicFramePr>
        <p:xfrm>
          <a:off x="353930" y="4030377"/>
          <a:ext cx="11474230" cy="14224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1124">
                  <a:extLst>
                    <a:ext uri="{9D8B030D-6E8A-4147-A177-3AD203B41FA5}">
                      <a16:colId xmlns:a16="http://schemas.microsoft.com/office/drawing/2014/main" val="1232056173"/>
                    </a:ext>
                  </a:extLst>
                </a:gridCol>
                <a:gridCol w="1568291">
                  <a:extLst>
                    <a:ext uri="{9D8B030D-6E8A-4147-A177-3AD203B41FA5}">
                      <a16:colId xmlns:a16="http://schemas.microsoft.com/office/drawing/2014/main" val="3177158767"/>
                    </a:ext>
                  </a:extLst>
                </a:gridCol>
                <a:gridCol w="5167789">
                  <a:extLst>
                    <a:ext uri="{9D8B030D-6E8A-4147-A177-3AD203B41FA5}">
                      <a16:colId xmlns:a16="http://schemas.microsoft.com/office/drawing/2014/main" val="992260215"/>
                    </a:ext>
                  </a:extLst>
                </a:gridCol>
                <a:gridCol w="1838513">
                  <a:extLst>
                    <a:ext uri="{9D8B030D-6E8A-4147-A177-3AD203B41FA5}">
                      <a16:colId xmlns:a16="http://schemas.microsoft.com/office/drawing/2014/main" val="3303974975"/>
                    </a:ext>
                  </a:extLst>
                </a:gridCol>
                <a:gridCol w="1838513">
                  <a:extLst>
                    <a:ext uri="{9D8B030D-6E8A-4147-A177-3AD203B41FA5}">
                      <a16:colId xmlns:a16="http://schemas.microsoft.com/office/drawing/2014/main" val="1650781662"/>
                    </a:ext>
                  </a:extLst>
                </a:gridCol>
              </a:tblGrid>
              <a:tr h="226991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日期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時間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可免費取得一般安全衛生教育訓練證書</a:t>
                      </a:r>
                      <a:endParaRPr lang="zh-TW" altLang="en-US" sz="1200" dirty="0"/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+mj-ea"/>
                          <a:ea typeface="+mj-ea"/>
                        </a:rPr>
                        <a:t>報名網址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+mj-ea"/>
                          <a:ea typeface="+mj-ea"/>
                        </a:rPr>
                        <a:t>報名</a:t>
                      </a:r>
                      <a:r>
                        <a:rPr lang="en-US" altLang="zh-TW" dirty="0">
                          <a:latin typeface="+mj-ea"/>
                          <a:ea typeface="+mj-ea"/>
                        </a:rPr>
                        <a:t>QR Code</a:t>
                      </a:r>
                      <a:endParaRPr lang="zh-TW" altLang="en-US" dirty="0">
                        <a:latin typeface="+mj-ea"/>
                        <a:ea typeface="+mj-ea"/>
                      </a:endParaRP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2016857"/>
                  </a:ext>
                </a:extLst>
              </a:tr>
              <a:tr h="1056722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kern="1200" dirty="0">
                          <a:solidFill>
                            <a:srgbClr val="0000CC"/>
                          </a:solidFill>
                          <a:latin typeface="+mj-lt"/>
                          <a:ea typeface="+mn-ea"/>
                          <a:cs typeface="+mn-cs"/>
                        </a:rPr>
                        <a:t>7/21</a:t>
                      </a:r>
                    </a:p>
                    <a:p>
                      <a:pPr algn="ctr"/>
                      <a:r>
                        <a:rPr lang="en-US" altLang="zh-TW" sz="1800" b="1" kern="1200" dirty="0">
                          <a:solidFill>
                            <a:srgbClr val="0000CC"/>
                          </a:solidFill>
                          <a:latin typeface="+mj-lt"/>
                          <a:ea typeface="+mn-ea"/>
                          <a:cs typeface="+mn-cs"/>
                        </a:rPr>
                        <a:t>(</a:t>
                      </a:r>
                      <a:r>
                        <a:rPr lang="zh-TW" altLang="en-US" sz="1800" b="1" kern="1200" dirty="0">
                          <a:solidFill>
                            <a:srgbClr val="0000CC"/>
                          </a:solidFill>
                          <a:latin typeface="+mj-lt"/>
                          <a:ea typeface="+mn-ea"/>
                          <a:cs typeface="+mn-cs"/>
                        </a:rPr>
                        <a:t>一</a:t>
                      </a:r>
                      <a:r>
                        <a:rPr lang="en-US" altLang="zh-TW" sz="1800" b="1" kern="1200" dirty="0">
                          <a:solidFill>
                            <a:srgbClr val="0000CC"/>
                          </a:solidFill>
                          <a:latin typeface="+mj-lt"/>
                          <a:ea typeface="+mn-ea"/>
                          <a:cs typeface="+mn-cs"/>
                        </a:rPr>
                        <a:t>)</a:t>
                      </a:r>
                      <a:endParaRPr lang="zh-TW" altLang="en-US" sz="1800" b="1" kern="1200" dirty="0">
                        <a:solidFill>
                          <a:srgbClr val="0000CC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kern="1200" dirty="0">
                          <a:solidFill>
                            <a:srgbClr val="0000CC"/>
                          </a:solidFill>
                          <a:latin typeface="+mj-lt"/>
                          <a:ea typeface="+mn-ea"/>
                          <a:cs typeface="+mn-cs"/>
                        </a:rPr>
                        <a:t>09:00-16:00</a:t>
                      </a:r>
                    </a:p>
                    <a:p>
                      <a:pPr algn="ctr"/>
                      <a:r>
                        <a:rPr lang="en-US" altLang="zh-TW" sz="1800" b="1" kern="1200" dirty="0">
                          <a:solidFill>
                            <a:srgbClr val="0000CC"/>
                          </a:solidFill>
                          <a:latin typeface="+mj-lt"/>
                          <a:ea typeface="+mn-ea"/>
                          <a:cs typeface="+mn-cs"/>
                        </a:rPr>
                        <a:t>(6</a:t>
                      </a:r>
                      <a:r>
                        <a:rPr lang="zh-TW" altLang="en-US" sz="1800" b="1" kern="1200" dirty="0">
                          <a:solidFill>
                            <a:srgbClr val="0000CC"/>
                          </a:solidFill>
                          <a:latin typeface="+mj-lt"/>
                          <a:ea typeface="+mn-ea"/>
                          <a:cs typeface="+mn-cs"/>
                        </a:rPr>
                        <a:t>小時</a:t>
                      </a:r>
                      <a:r>
                        <a:rPr lang="en-US" altLang="zh-TW" sz="1800" b="1" kern="1200" dirty="0">
                          <a:solidFill>
                            <a:srgbClr val="0000CC"/>
                          </a:solidFill>
                          <a:latin typeface="+mj-lt"/>
                          <a:ea typeface="+mn-ea"/>
                          <a:cs typeface="+mn-cs"/>
                        </a:rPr>
                        <a:t>)</a:t>
                      </a:r>
                      <a:endParaRPr lang="zh-TW" altLang="en-US" sz="1800" b="1" kern="1200" dirty="0">
                        <a:solidFill>
                          <a:srgbClr val="0000CC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>
                          <a:solidFill>
                            <a:srgbClr val="0000CC"/>
                          </a:solidFill>
                        </a:rPr>
                        <a:t>一般安全衛生教育訓練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>
                          <a:solidFill>
                            <a:srgbClr val="0000CC"/>
                          </a:solidFill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點我報名</a:t>
                      </a:r>
                      <a:endParaRPr lang="zh-TW" altLang="en-US" sz="2000" b="1" dirty="0">
                        <a:solidFill>
                          <a:srgbClr val="0000CC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rgbClr val="0000CC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51188941"/>
                  </a:ext>
                </a:extLst>
              </a:tr>
            </a:tbl>
          </a:graphicData>
        </a:graphic>
      </p:graphicFrame>
      <p:pic>
        <p:nvPicPr>
          <p:cNvPr id="6" name="圖形 5" descr="游標 以實心填滿">
            <a:extLst>
              <a:ext uri="{FF2B5EF4-FFF2-40B4-BE49-F238E27FC236}">
                <a16:creationId xmlns:a16="http://schemas.microsoft.com/office/drawing/2014/main" id="{725992C6-C583-5422-FF6B-FEB0C989B50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522695" y="4727053"/>
            <a:ext cx="376269" cy="376269"/>
          </a:xfrm>
          <a:prstGeom prst="rect">
            <a:avLst/>
          </a:prstGeom>
        </p:spPr>
      </p:pic>
      <p:sp>
        <p:nvSpPr>
          <p:cNvPr id="10" name="副標題 2">
            <a:extLst>
              <a:ext uri="{FF2B5EF4-FFF2-40B4-BE49-F238E27FC236}">
                <a16:creationId xmlns:a16="http://schemas.microsoft.com/office/drawing/2014/main" id="{2E1BA3F8-F990-7F3A-2DD8-4AEC2C5AEC5F}"/>
              </a:ext>
            </a:extLst>
          </p:cNvPr>
          <p:cNvSpPr txBox="1">
            <a:spLocks/>
          </p:cNvSpPr>
          <p:nvPr/>
        </p:nvSpPr>
        <p:spPr>
          <a:xfrm>
            <a:off x="5154560" y="5358787"/>
            <a:ext cx="6765966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TW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*</a:t>
            </a:r>
            <a:r>
              <a:rPr kumimoji="0" lang="zh-TW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如遇天災或不可抗力之因素導致無法開課，本會將另行安排日期並重新公告與通知</a:t>
            </a:r>
            <a:r>
              <a:rPr kumimoji="0" lang="en-US" altLang="zh-TW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*</a:t>
            </a:r>
            <a:endParaRPr kumimoji="0" lang="zh-TW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12" name="副標題 2">
            <a:extLst>
              <a:ext uri="{FF2B5EF4-FFF2-40B4-BE49-F238E27FC236}">
                <a16:creationId xmlns:a16="http://schemas.microsoft.com/office/drawing/2014/main" id="{AFE94FCE-438B-E622-E222-DEEE5858833F}"/>
              </a:ext>
            </a:extLst>
          </p:cNvPr>
          <p:cNvSpPr txBox="1">
            <a:spLocks/>
          </p:cNvSpPr>
          <p:nvPr/>
        </p:nvSpPr>
        <p:spPr>
          <a:xfrm>
            <a:off x="193501" y="5591264"/>
            <a:ext cx="11871589" cy="860207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         上課地點：中壢區中央東路</a:t>
            </a: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88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號</a:t>
            </a: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19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樓之</a:t>
            </a: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1.3 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　　　　　聯絡電話：</a:t>
            </a: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Wingdings" panose="05000000000000000000" pitchFamily="2" charset="2"/>
              </a:rPr>
              <a:t> (03)4268110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Wingdings" panose="05000000000000000000" pitchFamily="2" charset="2"/>
              </a:rPr>
              <a:t>分機</a:t>
            </a: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Wingdings" panose="05000000000000000000" pitchFamily="2" charset="2"/>
              </a:rPr>
              <a:t>110</a:t>
            </a:r>
          </a:p>
          <a:p>
            <a:pPr marL="0" marR="0" lvl="0" indent="0" algn="l" defTabSz="893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Wingdings" panose="05000000000000000000" pitchFamily="2" charset="2"/>
              </a:rPr>
              <a:t>          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承辦人：李小姐</a:t>
            </a: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                                                                   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聯絡信箱：</a:t>
            </a: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</a:rPr>
              <a:t>zoelee@mail.isha.org.tw</a:t>
            </a:r>
          </a:p>
        </p:txBody>
      </p:sp>
      <p:pic>
        <p:nvPicPr>
          <p:cNvPr id="13" name="圖形 12" descr="有圖釘的地圖 以實心填滿">
            <a:extLst>
              <a:ext uri="{FF2B5EF4-FFF2-40B4-BE49-F238E27FC236}">
                <a16:creationId xmlns:a16="http://schemas.microsoft.com/office/drawing/2014/main" id="{3B132902-784A-3AB3-4141-500CF135DE0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04925" y="5653589"/>
            <a:ext cx="360000" cy="360000"/>
          </a:xfrm>
          <a:prstGeom prst="rect">
            <a:avLst/>
          </a:prstGeom>
        </p:spPr>
      </p:pic>
      <p:pic>
        <p:nvPicPr>
          <p:cNvPr id="18" name="圖形 17" descr="電話 以實心填滿">
            <a:extLst>
              <a:ext uri="{FF2B5EF4-FFF2-40B4-BE49-F238E27FC236}">
                <a16:creationId xmlns:a16="http://schemas.microsoft.com/office/drawing/2014/main" id="{F4C9D115-E857-6BD7-18A9-8C7B03635E4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684730" y="5663383"/>
            <a:ext cx="360000" cy="360000"/>
          </a:xfrm>
          <a:prstGeom prst="rect">
            <a:avLst/>
          </a:prstGeom>
        </p:spPr>
      </p:pic>
      <p:pic>
        <p:nvPicPr>
          <p:cNvPr id="19" name="圖形 18" descr="客服中心 以實心填滿">
            <a:extLst>
              <a:ext uri="{FF2B5EF4-FFF2-40B4-BE49-F238E27FC236}">
                <a16:creationId xmlns:a16="http://schemas.microsoft.com/office/drawing/2014/main" id="{18CF9C3F-D567-8F56-D537-A3141657B0D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504925" y="5948985"/>
            <a:ext cx="360000" cy="360000"/>
          </a:xfrm>
          <a:prstGeom prst="rect">
            <a:avLst/>
          </a:prstGeom>
        </p:spPr>
      </p:pic>
      <p:pic>
        <p:nvPicPr>
          <p:cNvPr id="21" name="圖形 20" descr="信箱 以實心填滿">
            <a:extLst>
              <a:ext uri="{FF2B5EF4-FFF2-40B4-BE49-F238E27FC236}">
                <a16:creationId xmlns:a16="http://schemas.microsoft.com/office/drawing/2014/main" id="{7B66BDBD-B96F-DB85-734C-9CB5CB613204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6655725" y="5997828"/>
            <a:ext cx="360000" cy="360000"/>
          </a:xfrm>
          <a:prstGeom prst="rect">
            <a:avLst/>
          </a:prstGeom>
        </p:spPr>
      </p:pic>
      <p:pic>
        <p:nvPicPr>
          <p:cNvPr id="25" name="圖片 24" descr="一張含有 樣式, 針線 的圖片&#10;&#10;AI 產生的內容可能不正確。">
            <a:extLst>
              <a:ext uri="{FF2B5EF4-FFF2-40B4-BE49-F238E27FC236}">
                <a16:creationId xmlns:a16="http://schemas.microsoft.com/office/drawing/2014/main" id="{2831ACDD-41D2-CA56-547F-D9A1411E8845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1371" y="4419263"/>
            <a:ext cx="1014886" cy="1014886"/>
          </a:xfrm>
          <a:prstGeom prst="rect">
            <a:avLst/>
          </a:prstGeom>
        </p:spPr>
      </p:pic>
      <p:pic>
        <p:nvPicPr>
          <p:cNvPr id="20" name="圖片 19" descr="一張含有 運輸, 挖土機, 建造裝備, 車輛 的圖片&#10;&#10;AI 產生的內容可能不正確。">
            <a:extLst>
              <a:ext uri="{FF2B5EF4-FFF2-40B4-BE49-F238E27FC236}">
                <a16:creationId xmlns:a16="http://schemas.microsoft.com/office/drawing/2014/main" id="{6E52655D-EED0-621C-74E3-5D500DB9978E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9961" b="89844" l="4395" r="92383">
                        <a14:foregroundMark x1="8789" y1="80176" x2="8789" y2="80176"/>
                        <a14:foregroundMark x1="7813" y1="87402" x2="7813" y2="87402"/>
                        <a14:foregroundMark x1="4492" y1="86816" x2="4492" y2="86816"/>
                        <a14:foregroundMark x1="91211" y1="76758" x2="91211" y2="76758"/>
                        <a14:foregroundMark x1="92383" y1="59961" x2="92383" y2="59961"/>
                      </a14:backgroundRemoval>
                    </a14:imgEffect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211" y="1879119"/>
            <a:ext cx="1516218" cy="1516218"/>
          </a:xfrm>
          <a:prstGeom prst="rect">
            <a:avLst/>
          </a:prstGeom>
        </p:spPr>
      </p:pic>
      <p:pic>
        <p:nvPicPr>
          <p:cNvPr id="22" name="圖片 21" descr="一張含有 運輸, 車輛, 牽引機, 陸上交通工具 的圖片&#10;&#10;AI 產生的內容可能不正確。">
            <a:extLst>
              <a:ext uri="{FF2B5EF4-FFF2-40B4-BE49-F238E27FC236}">
                <a16:creationId xmlns:a16="http://schemas.microsoft.com/office/drawing/2014/main" id="{3C8C97C2-BBD8-C716-7EA4-7364E1B3B4FA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9961" b="89941" l="6152" r="89941">
                        <a14:foregroundMark x1="10254" y1="68262" x2="6690" y2="75814"/>
                        <a14:backgroundMark x1="19824" y1="44141" x2="19824" y2="44141"/>
                        <a14:backgroundMark x1="19824" y1="44629" x2="35938" y2="27344"/>
                        <a14:backgroundMark x1="35938" y1="27344" x2="47168" y2="24609"/>
                        <a14:backgroundMark x1="47168" y1="24609" x2="65820" y2="25684"/>
                        <a14:backgroundMark x1="65820" y1="25684" x2="70605" y2="30762"/>
                        <a14:backgroundMark x1="70605" y1="30762" x2="74902" y2="40137"/>
                        <a14:backgroundMark x1="74902" y1="40137" x2="81543" y2="45703"/>
                        <a14:backgroundMark x1="81543" y1="45703" x2="82227" y2="57520"/>
                        <a14:backgroundMark x1="82227" y1="57520" x2="78906" y2="70996"/>
                        <a14:backgroundMark x1="38770" y1="44043" x2="38281" y2="43066"/>
                        <a14:backgroundMark x1="65820" y1="38086" x2="65527" y2="42676"/>
                        <a14:backgroundMark x1="32227" y1="51074" x2="32227" y2="51074"/>
                        <a14:backgroundMark x1="18164" y1="86621" x2="92480" y2="68262"/>
                        <a14:backgroundMark x1="9724" y1="78802" x2="28027" y2="84277"/>
                        <a14:backgroundMark x1="28027" y1="84277" x2="36230" y2="81934"/>
                        <a14:backgroundMark x1="36230" y1="81934" x2="37012" y2="81445"/>
                        <a14:backgroundMark x1="3613" y1="76758" x2="9863" y2="79102"/>
                        <a14:backgroundMark x1="12988" y1="51563" x2="30078" y2="42969"/>
                        <a14:backgroundMark x1="30078" y1="42969" x2="37402" y2="32715"/>
                        <a14:backgroundMark x1="37402" y1="32715" x2="44629" y2="29297"/>
                        <a14:backgroundMark x1="44629" y1="29297" x2="56445" y2="29004"/>
                        <a14:backgroundMark x1="56445" y1="29004" x2="66113" y2="29102"/>
                        <a14:backgroundMark x1="66113" y1="29102" x2="74219" y2="35840"/>
                        <a14:backgroundMark x1="74219" y1="35840" x2="84473" y2="50977"/>
                        <a14:backgroundMark x1="84473" y1="50977" x2="91211" y2="35254"/>
                        <a14:backgroundMark x1="91211" y1="35254" x2="77246" y2="16797"/>
                        <a14:backgroundMark x1="77246" y1="16797" x2="33398" y2="12695"/>
                        <a14:backgroundMark x1="33398" y1="12695" x2="17871" y2="20801"/>
                        <a14:backgroundMark x1="17871" y1="20801" x2="9277" y2="34277"/>
                        <a14:backgroundMark x1="9277" y1="34277" x2="7520" y2="45605"/>
                        <a14:backgroundMark x1="7520" y1="45605" x2="11914" y2="51074"/>
                      </a14:backgroundRemoval>
                    </a14:imgEffect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057826" y="2402988"/>
            <a:ext cx="1945498" cy="1945498"/>
          </a:xfrm>
          <a:prstGeom prst="rect">
            <a:avLst/>
          </a:prstGeom>
        </p:spPr>
      </p:pic>
      <p:sp>
        <p:nvSpPr>
          <p:cNvPr id="23" name="副標題 2">
            <a:extLst>
              <a:ext uri="{FF2B5EF4-FFF2-40B4-BE49-F238E27FC236}">
                <a16:creationId xmlns:a16="http://schemas.microsoft.com/office/drawing/2014/main" id="{DF37C64B-6762-75FD-C3FA-07403DE006CF}"/>
              </a:ext>
            </a:extLst>
          </p:cNvPr>
          <p:cNvSpPr txBox="1">
            <a:spLocks/>
          </p:cNvSpPr>
          <p:nvPr/>
        </p:nvSpPr>
        <p:spPr>
          <a:xfrm>
            <a:off x="9978579" y="1679825"/>
            <a:ext cx="2288567" cy="24856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TW" sz="18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*</a:t>
            </a:r>
            <a:r>
              <a:rPr kumimoji="0" lang="zh-TW" altLang="en-US" sz="18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名額有限 額滿為止</a:t>
            </a:r>
            <a:r>
              <a:rPr kumimoji="0" lang="en-US" altLang="zh-TW" sz="18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*</a:t>
            </a:r>
            <a:endParaRPr kumimoji="0" lang="zh-TW" altLang="en-US" sz="1800" b="1" i="0" u="sng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24" name="爆炸: 八角 23">
            <a:extLst>
              <a:ext uri="{FF2B5EF4-FFF2-40B4-BE49-F238E27FC236}">
                <a16:creationId xmlns:a16="http://schemas.microsoft.com/office/drawing/2014/main" id="{0101728F-9B52-E518-E38A-428A3FBF9306}"/>
              </a:ext>
            </a:extLst>
          </p:cNvPr>
          <p:cNvSpPr/>
          <p:nvPr/>
        </p:nvSpPr>
        <p:spPr>
          <a:xfrm rot="445979">
            <a:off x="9553832" y="572820"/>
            <a:ext cx="2655220" cy="1155366"/>
          </a:xfrm>
          <a:prstGeom prst="irregularSeal1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 panose="020B0603020202020204"/>
                <a:ea typeface="微軟正黑體" panose="020B0604030504040204" pitchFamily="34" charset="-120"/>
                <a:cs typeface="+mn-cs"/>
              </a:rPr>
              <a:t>免費課程</a:t>
            </a:r>
          </a:p>
        </p:txBody>
      </p:sp>
    </p:spTree>
    <p:extLst>
      <p:ext uri="{BB962C8B-B14F-4D97-AF65-F5344CB8AC3E}">
        <p14:creationId xmlns:p14="http://schemas.microsoft.com/office/powerpoint/2010/main" val="495535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320AC6-E3AF-6560-25A7-001A18958D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 descr="一張含有 文字 的圖片&#10;&#10;自動產生的描述">
            <a:extLst>
              <a:ext uri="{FF2B5EF4-FFF2-40B4-BE49-F238E27FC236}">
                <a16:creationId xmlns:a16="http://schemas.microsoft.com/office/drawing/2014/main" id="{FBFEF427-3811-E09C-9F31-CB8BB57551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152"/>
          <a:stretch/>
        </p:blipFill>
        <p:spPr bwMode="auto">
          <a:xfrm>
            <a:off x="1510579" y="6384485"/>
            <a:ext cx="532243" cy="482738"/>
          </a:xfrm>
          <a:prstGeom prst="rect">
            <a:avLst/>
          </a:prstGeom>
          <a:noFill/>
        </p:spPr>
      </p:pic>
      <p:pic>
        <p:nvPicPr>
          <p:cNvPr id="16" name="Picture 8" descr="C:\Users\cwj\Desktop\協會logo2.jpg.tif">
            <a:extLst>
              <a:ext uri="{FF2B5EF4-FFF2-40B4-BE49-F238E27FC236}">
                <a16:creationId xmlns:a16="http://schemas.microsoft.com/office/drawing/2014/main" id="{AF46DE06-F8E9-B2E0-82FD-43BF6B2AC0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8911" y1="42574" x2="30033" y2="10891"/>
                        <a14:foregroundMark x1="5941" y1="42574" x2="18812" y2="16172"/>
                        <a14:foregroundMark x1="49835" y1="7921" x2="64026" y2="7261"/>
                        <a14:foregroundMark x1="41584" y1="7921" x2="50495" y2="12541"/>
                        <a14:foregroundMark x1="43564" y1="8581" x2="52145" y2="4290"/>
                        <a14:foregroundMark x1="33003" y1="32013" x2="65017" y2="61716"/>
                        <a14:foregroundMark x1="69307" y1="35314" x2="69307" y2="35314"/>
                        <a14:foregroundMark x1="62706" y1="41914" x2="66337" y2="61716"/>
                        <a14:foregroundMark x1="70297" y1="41914" x2="58086" y2="43564"/>
                        <a14:foregroundMark x1="67987" y1="35314" x2="56436" y2="38284"/>
                        <a14:foregroundMark x1="62706" y1="35974" x2="63366" y2="28383"/>
                        <a14:foregroundMark x1="36304" y1="39604" x2="36304" y2="39604"/>
                        <a14:foregroundMark x1="39274" y1="27723" x2="36304" y2="38284"/>
                        <a14:foregroundMark x1="33993" y1="41254" x2="24092" y2="41914"/>
                        <a14:foregroundMark x1="23432" y1="44224" x2="32343" y2="47855"/>
                        <a14:foregroundMark x1="32343" y1="44224" x2="44554" y2="47195"/>
                        <a14:foregroundMark x1="36304" y1="54125" x2="33993" y2="63036"/>
                        <a14:foregroundMark x1="35314" y1="65347" x2="42244" y2="62376"/>
                        <a14:foregroundMark x1="55776" y1="63036" x2="66997" y2="57756"/>
                        <a14:foregroundMark x1="54125" y1="26733" x2="54125" y2="26733"/>
                        <a14:foregroundMark x1="50495" y1="26733" x2="51155" y2="19142"/>
                        <a14:foregroundMark x1="47525" y1="25413" x2="48845" y2="30693"/>
                        <a14:foregroundMark x1="28713" y1="86469" x2="48845" y2="90429"/>
                        <a14:foregroundMark x1="46865" y1="90429" x2="54125" y2="92739"/>
                        <a14:foregroundMark x1="57426" y1="95710" x2="57426" y2="95710"/>
                        <a14:foregroundMark x1="70297" y1="91749" x2="70297" y2="91749"/>
                        <a14:foregroundMark x1="88449" y1="77558" x2="88449" y2="77558"/>
                        <a14:foregroundMark x1="86799" y1="33663" x2="86799" y2="336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83" y="6350705"/>
            <a:ext cx="512162" cy="511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副標題 2">
            <a:extLst>
              <a:ext uri="{FF2B5EF4-FFF2-40B4-BE49-F238E27FC236}">
                <a16:creationId xmlns:a16="http://schemas.microsoft.com/office/drawing/2014/main" id="{ED5C3881-81C6-5A85-7D93-BEED7358F95B}"/>
              </a:ext>
            </a:extLst>
          </p:cNvPr>
          <p:cNvSpPr txBox="1">
            <a:spLocks/>
          </p:cNvSpPr>
          <p:nvPr/>
        </p:nvSpPr>
        <p:spPr>
          <a:xfrm>
            <a:off x="7855192" y="6404113"/>
            <a:ext cx="4366475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社團法人中華民國工業安全衛生協會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F83F7579-403E-678B-D6F9-4821ACBD5C21}"/>
              </a:ext>
            </a:extLst>
          </p:cNvPr>
          <p:cNvSpPr txBox="1">
            <a:spLocks/>
          </p:cNvSpPr>
          <p:nvPr/>
        </p:nvSpPr>
        <p:spPr>
          <a:xfrm>
            <a:off x="213360" y="6404113"/>
            <a:ext cx="1416762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主辦單位：</a:t>
            </a:r>
          </a:p>
        </p:txBody>
      </p:sp>
      <p:sp>
        <p:nvSpPr>
          <p:cNvPr id="11" name="副標題 2">
            <a:extLst>
              <a:ext uri="{FF2B5EF4-FFF2-40B4-BE49-F238E27FC236}">
                <a16:creationId xmlns:a16="http://schemas.microsoft.com/office/drawing/2014/main" id="{F4FAECAC-E47C-9A2B-02A6-DE0CAE543345}"/>
              </a:ext>
            </a:extLst>
          </p:cNvPr>
          <p:cNvSpPr txBox="1">
            <a:spLocks/>
          </p:cNvSpPr>
          <p:nvPr/>
        </p:nvSpPr>
        <p:spPr>
          <a:xfrm>
            <a:off x="6025730" y="6404113"/>
            <a:ext cx="1416762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執行單位：</a:t>
            </a:r>
          </a:p>
        </p:txBody>
      </p:sp>
      <p:sp>
        <p:nvSpPr>
          <p:cNvPr id="15" name="副標題 2">
            <a:extLst>
              <a:ext uri="{FF2B5EF4-FFF2-40B4-BE49-F238E27FC236}">
                <a16:creationId xmlns:a16="http://schemas.microsoft.com/office/drawing/2014/main" id="{39F87C1B-C29D-B14B-495C-34892440797E}"/>
              </a:ext>
            </a:extLst>
          </p:cNvPr>
          <p:cNvSpPr txBox="1">
            <a:spLocks/>
          </p:cNvSpPr>
          <p:nvPr/>
        </p:nvSpPr>
        <p:spPr>
          <a:xfrm>
            <a:off x="29668" y="226584"/>
            <a:ext cx="12162332" cy="690916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TW" sz="3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114</a:t>
            </a:r>
            <a:r>
              <a:rPr kumimoji="0" lang="zh-TW" altLang="en-US" sz="3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年產業用車輛機械自動檢查實務及技研發教育訓練</a:t>
            </a:r>
            <a:endParaRPr kumimoji="0" lang="en-US" altLang="zh-TW" sz="3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TW" sz="3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-</a:t>
            </a:r>
            <a:r>
              <a:rPr kumimoji="0" lang="zh-TW" alt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彰化職訓中心</a:t>
            </a:r>
            <a:r>
              <a:rPr kumimoji="0" lang="en-US" altLang="zh-TW" sz="3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-</a:t>
            </a:r>
            <a:endParaRPr kumimoji="0" lang="zh-TW" altLang="en-US" sz="3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27" name="副標題 2">
            <a:extLst>
              <a:ext uri="{FF2B5EF4-FFF2-40B4-BE49-F238E27FC236}">
                <a16:creationId xmlns:a16="http://schemas.microsoft.com/office/drawing/2014/main" id="{5AFDDF48-8689-B2EA-2336-67C14F79A27B}"/>
              </a:ext>
            </a:extLst>
          </p:cNvPr>
          <p:cNvSpPr txBox="1">
            <a:spLocks/>
          </p:cNvSpPr>
          <p:nvPr/>
        </p:nvSpPr>
        <p:spPr>
          <a:xfrm>
            <a:off x="1942885" y="6404113"/>
            <a:ext cx="4366475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財團法人職業災害預防及重建中心</a:t>
            </a:r>
          </a:p>
        </p:txBody>
      </p:sp>
      <p:graphicFrame>
        <p:nvGraphicFramePr>
          <p:cNvPr id="2" name="表格 1">
            <a:extLst>
              <a:ext uri="{FF2B5EF4-FFF2-40B4-BE49-F238E27FC236}">
                <a16:creationId xmlns:a16="http://schemas.microsoft.com/office/drawing/2014/main" id="{B9BFF2E5-FE14-CF81-9369-6BEB6F63CD4B}"/>
              </a:ext>
            </a:extLst>
          </p:cNvPr>
          <p:cNvGraphicFramePr>
            <a:graphicFrameLocks noGrp="1"/>
          </p:cNvGraphicFramePr>
          <p:nvPr/>
        </p:nvGraphicFramePr>
        <p:xfrm>
          <a:off x="324925" y="3978305"/>
          <a:ext cx="11474230" cy="14209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4107">
                  <a:extLst>
                    <a:ext uri="{9D8B030D-6E8A-4147-A177-3AD203B41FA5}">
                      <a16:colId xmlns:a16="http://schemas.microsoft.com/office/drawing/2014/main" val="1232056173"/>
                    </a:ext>
                  </a:extLst>
                </a:gridCol>
                <a:gridCol w="1620057">
                  <a:extLst>
                    <a:ext uri="{9D8B030D-6E8A-4147-A177-3AD203B41FA5}">
                      <a16:colId xmlns:a16="http://schemas.microsoft.com/office/drawing/2014/main" val="3177158767"/>
                    </a:ext>
                  </a:extLst>
                </a:gridCol>
                <a:gridCol w="5273040">
                  <a:extLst>
                    <a:ext uri="{9D8B030D-6E8A-4147-A177-3AD203B41FA5}">
                      <a16:colId xmlns:a16="http://schemas.microsoft.com/office/drawing/2014/main" val="992260215"/>
                    </a:ext>
                  </a:extLst>
                </a:gridCol>
                <a:gridCol w="1838513">
                  <a:extLst>
                    <a:ext uri="{9D8B030D-6E8A-4147-A177-3AD203B41FA5}">
                      <a16:colId xmlns:a16="http://schemas.microsoft.com/office/drawing/2014/main" val="3303974975"/>
                    </a:ext>
                  </a:extLst>
                </a:gridCol>
                <a:gridCol w="1838513">
                  <a:extLst>
                    <a:ext uri="{9D8B030D-6E8A-4147-A177-3AD203B41FA5}">
                      <a16:colId xmlns:a16="http://schemas.microsoft.com/office/drawing/2014/main" val="1650781662"/>
                    </a:ext>
                  </a:extLst>
                </a:gridCol>
              </a:tblGrid>
              <a:tr h="338056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日期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時間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可登入時數課程</a:t>
                      </a:r>
                      <a:endParaRPr lang="en-US" altLang="zh-TW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/>
                      <a:r>
                        <a:rPr lang="en-US" altLang="zh-TW" sz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欲登錄在職回訓時數者，請於報名時提供原結業證書或資格證明文件</a:t>
                      </a:r>
                      <a:r>
                        <a:rPr lang="en-US" altLang="zh-TW" sz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sz="12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報名網址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報名</a:t>
                      </a:r>
                      <a:r>
                        <a:rPr lang="en-US" altLang="zh-TW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QR Code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2016857"/>
                  </a:ext>
                </a:extLst>
              </a:tr>
              <a:tr h="872312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+mn-lt"/>
                          <a:ea typeface="微軟正黑體" panose="020B0604030504040204" pitchFamily="34" charset="-120"/>
                        </a:rPr>
                        <a:t>8/1</a:t>
                      </a:r>
                    </a:p>
                    <a:p>
                      <a:pPr algn="ctr"/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+mn-lt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b="1" dirty="0">
                          <a:solidFill>
                            <a:srgbClr val="0000CC"/>
                          </a:solidFill>
                          <a:latin typeface="+mn-lt"/>
                          <a:ea typeface="微軟正黑體" panose="020B0604030504040204" pitchFamily="34" charset="-120"/>
                        </a:rPr>
                        <a:t>五</a:t>
                      </a:r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+mn-lt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b="1" dirty="0">
                        <a:solidFill>
                          <a:srgbClr val="0000CC"/>
                        </a:solidFill>
                        <a:latin typeface="+mn-lt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+mn-lt"/>
                          <a:ea typeface="微軟正黑體" panose="020B0604030504040204" pitchFamily="34" charset="-120"/>
                        </a:rPr>
                        <a:t>09:00-16:00</a:t>
                      </a:r>
                    </a:p>
                    <a:p>
                      <a:pPr algn="ctr"/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+mn-lt"/>
                          <a:ea typeface="微軟正黑體" panose="020B0604030504040204" pitchFamily="34" charset="-120"/>
                        </a:rPr>
                        <a:t>(6</a:t>
                      </a:r>
                      <a:r>
                        <a:rPr lang="zh-TW" altLang="en-US" b="1" dirty="0">
                          <a:solidFill>
                            <a:srgbClr val="0000CC"/>
                          </a:solidFill>
                          <a:latin typeface="+mn-lt"/>
                          <a:ea typeface="微軟正黑體" panose="020B0604030504040204" pitchFamily="34" charset="-120"/>
                        </a:rPr>
                        <a:t>小時</a:t>
                      </a:r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+mn-lt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b="1" dirty="0">
                        <a:solidFill>
                          <a:srgbClr val="0000CC"/>
                        </a:solidFill>
                        <a:latin typeface="+mn-lt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>
                          <a:solidFill>
                            <a:srgbClr val="0000CC"/>
                          </a:solidFill>
                          <a:latin typeface="微軟正黑體" panose="020B0604030504040204" pitchFamily="34" charset="-120"/>
                          <a:ea typeface="+mn-ea"/>
                        </a:rPr>
                        <a:t>一般業職業安全衛生業務主管在職教育訓練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點我報名</a:t>
                      </a:r>
                      <a:endParaRPr kumimoji="0" lang="zh-TW" alt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rgbClr val="0000CC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51188941"/>
                  </a:ext>
                </a:extLst>
              </a:tr>
            </a:tbl>
          </a:graphicData>
        </a:graphic>
      </p:graphicFrame>
      <p:pic>
        <p:nvPicPr>
          <p:cNvPr id="6" name="圖形 5" descr="游標 以實心填滿">
            <a:extLst>
              <a:ext uri="{FF2B5EF4-FFF2-40B4-BE49-F238E27FC236}">
                <a16:creationId xmlns:a16="http://schemas.microsoft.com/office/drawing/2014/main" id="{31584E44-AB63-0C55-F9D4-ADC4ED1B358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490255" y="4791268"/>
            <a:ext cx="376269" cy="376269"/>
          </a:xfrm>
          <a:prstGeom prst="rect">
            <a:avLst/>
          </a:prstGeom>
        </p:spPr>
      </p:pic>
      <p:sp>
        <p:nvSpPr>
          <p:cNvPr id="10" name="副標題 2">
            <a:extLst>
              <a:ext uri="{FF2B5EF4-FFF2-40B4-BE49-F238E27FC236}">
                <a16:creationId xmlns:a16="http://schemas.microsoft.com/office/drawing/2014/main" id="{30215F63-A878-C9B4-6237-5B96C98BB707}"/>
              </a:ext>
            </a:extLst>
          </p:cNvPr>
          <p:cNvSpPr txBox="1">
            <a:spLocks/>
          </p:cNvSpPr>
          <p:nvPr/>
        </p:nvSpPr>
        <p:spPr>
          <a:xfrm>
            <a:off x="5138696" y="5319406"/>
            <a:ext cx="6765966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TW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*</a:t>
            </a:r>
            <a:r>
              <a:rPr kumimoji="0" lang="zh-TW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如遇天災或不可抗力之因素導致無法開課，本會將另行安排日期並重新公告與通知</a:t>
            </a:r>
            <a:r>
              <a:rPr kumimoji="0" lang="en-US" altLang="zh-TW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*</a:t>
            </a:r>
            <a:endParaRPr kumimoji="0" lang="zh-TW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pic>
        <p:nvPicPr>
          <p:cNvPr id="13" name="圖形 12" descr="有圖釘的地圖 以實心填滿">
            <a:extLst>
              <a:ext uri="{FF2B5EF4-FFF2-40B4-BE49-F238E27FC236}">
                <a16:creationId xmlns:a16="http://schemas.microsoft.com/office/drawing/2014/main" id="{92D2F551-C237-A741-405E-B28767E3832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24925" y="5637394"/>
            <a:ext cx="360000" cy="360000"/>
          </a:xfrm>
          <a:prstGeom prst="rect">
            <a:avLst/>
          </a:prstGeom>
        </p:spPr>
      </p:pic>
      <p:pic>
        <p:nvPicPr>
          <p:cNvPr id="18" name="圖形 17" descr="電話 以實心填滿">
            <a:extLst>
              <a:ext uri="{FF2B5EF4-FFF2-40B4-BE49-F238E27FC236}">
                <a16:creationId xmlns:a16="http://schemas.microsoft.com/office/drawing/2014/main" id="{5E6BFB2E-9D58-17F7-2F23-45E58DBF65B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364160" y="5661517"/>
            <a:ext cx="360000" cy="360000"/>
          </a:xfrm>
          <a:prstGeom prst="rect">
            <a:avLst/>
          </a:prstGeom>
        </p:spPr>
      </p:pic>
      <p:pic>
        <p:nvPicPr>
          <p:cNvPr id="19" name="圖形 18" descr="客服中心 以實心填滿">
            <a:extLst>
              <a:ext uri="{FF2B5EF4-FFF2-40B4-BE49-F238E27FC236}">
                <a16:creationId xmlns:a16="http://schemas.microsoft.com/office/drawing/2014/main" id="{4547BC1E-0BA4-ABC8-8885-186D6AC74B9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309427" y="5933707"/>
            <a:ext cx="360000" cy="360000"/>
          </a:xfrm>
          <a:prstGeom prst="rect">
            <a:avLst/>
          </a:prstGeom>
        </p:spPr>
      </p:pic>
      <p:sp>
        <p:nvSpPr>
          <p:cNvPr id="20" name="副標題 2">
            <a:extLst>
              <a:ext uri="{FF2B5EF4-FFF2-40B4-BE49-F238E27FC236}">
                <a16:creationId xmlns:a16="http://schemas.microsoft.com/office/drawing/2014/main" id="{E8F856E8-B56E-34E4-EB02-03165996EA9D}"/>
              </a:ext>
            </a:extLst>
          </p:cNvPr>
          <p:cNvSpPr txBox="1">
            <a:spLocks/>
          </p:cNvSpPr>
          <p:nvPr/>
        </p:nvSpPr>
        <p:spPr>
          <a:xfrm>
            <a:off x="-55436" y="5567290"/>
            <a:ext cx="12162332" cy="860207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          上課地點：彰化市中華西路</a:t>
            </a: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371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號</a:t>
            </a: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4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樓</a:t>
            </a: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　　　                 聯絡電話：</a:t>
            </a: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Wingdings" panose="05000000000000000000" pitchFamily="2" charset="2"/>
              </a:rPr>
              <a:t> (04) 7632257</a:t>
            </a:r>
          </a:p>
          <a:p>
            <a:pPr marL="0" marR="0" lvl="0" indent="0" algn="l" defTabSz="893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Wingdings" panose="05000000000000000000" pitchFamily="2" charset="2"/>
              </a:rPr>
              <a:t>           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承辦人：蔡先生</a:t>
            </a: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                                                                  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聯絡信箱：</a:t>
            </a: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</a:rPr>
              <a:t>7632257@mail.isha.org.tw</a:t>
            </a:r>
          </a:p>
        </p:txBody>
      </p:sp>
      <p:pic>
        <p:nvPicPr>
          <p:cNvPr id="21" name="圖形 20" descr="信箱 以實心填滿">
            <a:extLst>
              <a:ext uri="{FF2B5EF4-FFF2-40B4-BE49-F238E27FC236}">
                <a16:creationId xmlns:a16="http://schemas.microsoft.com/office/drawing/2014/main" id="{EB87E0FC-9D95-A5A8-F7F3-B2EB912C1BAB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6364160" y="5966799"/>
            <a:ext cx="360000" cy="360000"/>
          </a:xfrm>
          <a:prstGeom prst="rect">
            <a:avLst/>
          </a:prstGeom>
        </p:spPr>
      </p:pic>
      <p:sp>
        <p:nvSpPr>
          <p:cNvPr id="12" name="副標題 2">
            <a:extLst>
              <a:ext uri="{FF2B5EF4-FFF2-40B4-BE49-F238E27FC236}">
                <a16:creationId xmlns:a16="http://schemas.microsoft.com/office/drawing/2014/main" id="{0BC22D67-FFB7-63F1-AA24-47C93476237E}"/>
              </a:ext>
            </a:extLst>
          </p:cNvPr>
          <p:cNvSpPr txBox="1">
            <a:spLocks/>
          </p:cNvSpPr>
          <p:nvPr/>
        </p:nvSpPr>
        <p:spPr>
          <a:xfrm>
            <a:off x="353930" y="1076376"/>
            <a:ext cx="11550732" cy="295656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●課程名稱：一、車輛機械使用維護與自動檢查實務</a:t>
            </a:r>
            <a:endParaRPr kumimoji="0" lang="en-US" altLang="zh-TW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TW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                       </a:t>
            </a: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二、車輛機械防災技術研發與應用</a:t>
            </a:r>
            <a:endParaRPr kumimoji="0" lang="en-US" altLang="zh-TW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●主題內容：車輛系營建機械之日常檢點、維護及保養等自動檢查實務；</a:t>
            </a:r>
            <a:endParaRPr kumimoji="0" lang="en-US" altLang="zh-TW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TW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                       </a:t>
            </a: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安全意識與防災技術之應用</a:t>
            </a:r>
            <a:r>
              <a:rPr kumimoji="0" lang="en-US" altLang="zh-TW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(</a:t>
            </a: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以挖掘機、鏟裝機為例</a:t>
            </a:r>
            <a:r>
              <a:rPr kumimoji="0" lang="en-US" altLang="zh-TW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●目的：</a:t>
            </a: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Slab Medium" panose="020F0502020204030204" pitchFamily="2" charset="0"/>
                <a:ea typeface="微軟正黑體" panose="020B0604030504040204" pitchFamily="34" charset="-120"/>
                <a:cs typeface="+mn-cs"/>
              </a:rPr>
              <a:t>強化企業對車輛機械之日常自動檢查觀念與技能，</a:t>
            </a:r>
            <a:endParaRPr kumimoji="0" lang="en-US" altLang="zh-TW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Slab Medium" panose="020F0502020204030204" pitchFamily="2" charset="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TW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Slab Medium" panose="020F0502020204030204" pitchFamily="2" charset="0"/>
                <a:ea typeface="微軟正黑體" panose="020B0604030504040204" pitchFamily="34" charset="-120"/>
                <a:cs typeface="+mn-cs"/>
              </a:rPr>
              <a:t>                </a:t>
            </a: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Slab Medium" panose="020F0502020204030204" pitchFamily="2" charset="0"/>
                <a:ea typeface="微軟正黑體" panose="020B0604030504040204" pitchFamily="34" charset="-120"/>
                <a:cs typeface="+mn-cs"/>
              </a:rPr>
              <a:t>提升整體安全管理水準，降低職災風險。</a:t>
            </a:r>
            <a:endParaRPr kumimoji="0" lang="en-US" altLang="zh-TW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Slab Medium" panose="020F0502020204030204" pitchFamily="2" charset="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●產業別：營造業</a:t>
            </a:r>
            <a:r>
              <a:rPr kumimoji="0" lang="en-US" altLang="zh-TW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(</a:t>
            </a: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為優先</a:t>
            </a:r>
            <a:r>
              <a:rPr kumimoji="0" lang="en-US" altLang="zh-TW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●對象：事業單位維護保養人員、現場操作人員等</a:t>
            </a:r>
            <a:r>
              <a:rPr kumimoji="0" lang="en-US" altLang="zh-TW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(</a:t>
            </a: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優先招生對象</a:t>
            </a:r>
            <a:r>
              <a:rPr kumimoji="0" lang="en-US" altLang="zh-TW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)</a:t>
            </a: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；</a:t>
            </a:r>
            <a:endParaRPr kumimoji="0" lang="en-US" altLang="zh-TW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TW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               </a:t>
            </a: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如具公務人員身份者可登錄終生學習時數</a:t>
            </a:r>
            <a:endParaRPr kumimoji="0" lang="en-US" altLang="zh-TW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pic>
        <p:nvPicPr>
          <p:cNvPr id="23" name="圖片 22" descr="一張含有 運輸, 挖土機, 建造裝備, 車輛 的圖片&#10;&#10;AI 產生的內容可能不正確。">
            <a:extLst>
              <a:ext uri="{FF2B5EF4-FFF2-40B4-BE49-F238E27FC236}">
                <a16:creationId xmlns:a16="http://schemas.microsoft.com/office/drawing/2014/main" id="{E39F3266-6284-6464-9D0C-1CFAA6290854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9961" b="89844" l="4395" r="92383">
                        <a14:foregroundMark x1="8789" y1="80176" x2="8789" y2="80176"/>
                        <a14:foregroundMark x1="7813" y1="87402" x2="7813" y2="87402"/>
                        <a14:foregroundMark x1="4492" y1="86816" x2="4492" y2="86816"/>
                        <a14:foregroundMark x1="91211" y1="76758" x2="91211" y2="76758"/>
                        <a14:foregroundMark x1="92383" y1="59961" x2="92383" y2="59961"/>
                      </a14:backgroundRemoval>
                    </a14:imgEffect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211" y="1879119"/>
            <a:ext cx="1516218" cy="1516218"/>
          </a:xfrm>
          <a:prstGeom prst="rect">
            <a:avLst/>
          </a:prstGeom>
        </p:spPr>
      </p:pic>
      <p:pic>
        <p:nvPicPr>
          <p:cNvPr id="24" name="圖片 23" descr="一張含有 運輸, 車輛, 牽引機, 陸上交通工具 的圖片&#10;&#10;AI 產生的內容可能不正確。">
            <a:extLst>
              <a:ext uri="{FF2B5EF4-FFF2-40B4-BE49-F238E27FC236}">
                <a16:creationId xmlns:a16="http://schemas.microsoft.com/office/drawing/2014/main" id="{46D8C20E-D0E9-DB93-6437-86130EB4C756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9961" b="89941" l="6152" r="89941">
                        <a14:foregroundMark x1="10254" y1="68262" x2="6690" y2="75814"/>
                        <a14:backgroundMark x1="19824" y1="44141" x2="19824" y2="44141"/>
                        <a14:backgroundMark x1="19824" y1="44629" x2="35938" y2="27344"/>
                        <a14:backgroundMark x1="35938" y1="27344" x2="47168" y2="24609"/>
                        <a14:backgroundMark x1="47168" y1="24609" x2="65820" y2="25684"/>
                        <a14:backgroundMark x1="65820" y1="25684" x2="70605" y2="30762"/>
                        <a14:backgroundMark x1="70605" y1="30762" x2="74902" y2="40137"/>
                        <a14:backgroundMark x1="74902" y1="40137" x2="81543" y2="45703"/>
                        <a14:backgroundMark x1="81543" y1="45703" x2="82227" y2="57520"/>
                        <a14:backgroundMark x1="82227" y1="57520" x2="78906" y2="70996"/>
                        <a14:backgroundMark x1="38770" y1="44043" x2="38281" y2="43066"/>
                        <a14:backgroundMark x1="65820" y1="38086" x2="65527" y2="42676"/>
                        <a14:backgroundMark x1="32227" y1="51074" x2="32227" y2="51074"/>
                        <a14:backgroundMark x1="18164" y1="86621" x2="92480" y2="68262"/>
                        <a14:backgroundMark x1="9724" y1="78802" x2="28027" y2="84277"/>
                        <a14:backgroundMark x1="28027" y1="84277" x2="36230" y2="81934"/>
                        <a14:backgroundMark x1="36230" y1="81934" x2="37012" y2="81445"/>
                        <a14:backgroundMark x1="3613" y1="76758" x2="9863" y2="79102"/>
                        <a14:backgroundMark x1="12988" y1="51563" x2="30078" y2="42969"/>
                        <a14:backgroundMark x1="30078" y1="42969" x2="37402" y2="32715"/>
                        <a14:backgroundMark x1="37402" y1="32715" x2="44629" y2="29297"/>
                        <a14:backgroundMark x1="44629" y1="29297" x2="56445" y2="29004"/>
                        <a14:backgroundMark x1="56445" y1="29004" x2="66113" y2="29102"/>
                        <a14:backgroundMark x1="66113" y1="29102" x2="74219" y2="35840"/>
                        <a14:backgroundMark x1="74219" y1="35840" x2="84473" y2="50977"/>
                        <a14:backgroundMark x1="84473" y1="50977" x2="91211" y2="35254"/>
                        <a14:backgroundMark x1="91211" y1="35254" x2="77246" y2="16797"/>
                        <a14:backgroundMark x1="77246" y1="16797" x2="33398" y2="12695"/>
                        <a14:backgroundMark x1="33398" y1="12695" x2="17871" y2="20801"/>
                        <a14:backgroundMark x1="17871" y1="20801" x2="9277" y2="34277"/>
                        <a14:backgroundMark x1="9277" y1="34277" x2="7520" y2="45605"/>
                        <a14:backgroundMark x1="7520" y1="45605" x2="11914" y2="51074"/>
                      </a14:backgroundRemoval>
                    </a14:imgEffect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054813" y="2256063"/>
            <a:ext cx="1945498" cy="1945498"/>
          </a:xfrm>
          <a:prstGeom prst="rect">
            <a:avLst/>
          </a:prstGeom>
        </p:spPr>
      </p:pic>
      <p:sp>
        <p:nvSpPr>
          <p:cNvPr id="25" name="副標題 2">
            <a:extLst>
              <a:ext uri="{FF2B5EF4-FFF2-40B4-BE49-F238E27FC236}">
                <a16:creationId xmlns:a16="http://schemas.microsoft.com/office/drawing/2014/main" id="{748CCC27-95CE-1FCB-4399-E7A5CAB1E551}"/>
              </a:ext>
            </a:extLst>
          </p:cNvPr>
          <p:cNvSpPr txBox="1">
            <a:spLocks/>
          </p:cNvSpPr>
          <p:nvPr/>
        </p:nvSpPr>
        <p:spPr>
          <a:xfrm>
            <a:off x="9978579" y="1591337"/>
            <a:ext cx="2288567" cy="24856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TW" sz="18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*</a:t>
            </a:r>
            <a:r>
              <a:rPr kumimoji="0" lang="zh-TW" altLang="en-US" sz="18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名額有限 額滿為止</a:t>
            </a:r>
            <a:r>
              <a:rPr kumimoji="0" lang="en-US" altLang="zh-TW" sz="18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*</a:t>
            </a:r>
            <a:endParaRPr kumimoji="0" lang="zh-TW" altLang="en-US" sz="1800" b="1" i="0" u="sng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26" name="爆炸: 八角 25">
            <a:extLst>
              <a:ext uri="{FF2B5EF4-FFF2-40B4-BE49-F238E27FC236}">
                <a16:creationId xmlns:a16="http://schemas.microsoft.com/office/drawing/2014/main" id="{0D487401-3649-4102-0BBB-ADC16FC7754B}"/>
              </a:ext>
            </a:extLst>
          </p:cNvPr>
          <p:cNvSpPr/>
          <p:nvPr/>
        </p:nvSpPr>
        <p:spPr>
          <a:xfrm rot="445979">
            <a:off x="9553832" y="523660"/>
            <a:ext cx="2655220" cy="1155366"/>
          </a:xfrm>
          <a:prstGeom prst="irregularSeal1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 panose="020B0603020202020204"/>
                <a:ea typeface="微軟正黑體" panose="020B0604030504040204" pitchFamily="34" charset="-120"/>
                <a:cs typeface="+mn-cs"/>
              </a:rPr>
              <a:t>免費課程</a:t>
            </a:r>
          </a:p>
        </p:txBody>
      </p:sp>
      <p:pic>
        <p:nvPicPr>
          <p:cNvPr id="4" name="圖片 3" descr="一張含有 樣式, 文字, 圖形, 字型 的圖片&#10;&#10;AI 產生的內容可能不正確。">
            <a:extLst>
              <a:ext uri="{FF2B5EF4-FFF2-40B4-BE49-F238E27FC236}">
                <a16:creationId xmlns:a16="http://schemas.microsoft.com/office/drawing/2014/main" id="{9E3B5B05-7E41-79C0-6052-3D235DF1A58D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428272" y="4530769"/>
            <a:ext cx="867896" cy="867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446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7477B5-312B-8F1C-D117-59ABD30CB0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 descr="一張含有 文字 的圖片&#10;&#10;自動產生的描述">
            <a:extLst>
              <a:ext uri="{FF2B5EF4-FFF2-40B4-BE49-F238E27FC236}">
                <a16:creationId xmlns:a16="http://schemas.microsoft.com/office/drawing/2014/main" id="{CE2B5E6C-44AE-4160-D67D-CC675AB04D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152"/>
          <a:stretch/>
        </p:blipFill>
        <p:spPr bwMode="auto">
          <a:xfrm>
            <a:off x="1510579" y="6384485"/>
            <a:ext cx="532243" cy="482738"/>
          </a:xfrm>
          <a:prstGeom prst="rect">
            <a:avLst/>
          </a:prstGeom>
          <a:noFill/>
        </p:spPr>
      </p:pic>
      <p:pic>
        <p:nvPicPr>
          <p:cNvPr id="16" name="Picture 8" descr="C:\Users\cwj\Desktop\協會logo2.jpg.tif">
            <a:extLst>
              <a:ext uri="{FF2B5EF4-FFF2-40B4-BE49-F238E27FC236}">
                <a16:creationId xmlns:a16="http://schemas.microsoft.com/office/drawing/2014/main" id="{36B1CD9A-24CD-A965-7CFD-854908FEBA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8911" y1="42574" x2="30033" y2="10891"/>
                        <a14:foregroundMark x1="5941" y1="42574" x2="18812" y2="16172"/>
                        <a14:foregroundMark x1="49835" y1="7921" x2="64026" y2="7261"/>
                        <a14:foregroundMark x1="41584" y1="7921" x2="50495" y2="12541"/>
                        <a14:foregroundMark x1="43564" y1="8581" x2="52145" y2="4290"/>
                        <a14:foregroundMark x1="33003" y1="32013" x2="65017" y2="61716"/>
                        <a14:foregroundMark x1="69307" y1="35314" x2="69307" y2="35314"/>
                        <a14:foregroundMark x1="62706" y1="41914" x2="66337" y2="61716"/>
                        <a14:foregroundMark x1="70297" y1="41914" x2="58086" y2="43564"/>
                        <a14:foregroundMark x1="67987" y1="35314" x2="56436" y2="38284"/>
                        <a14:foregroundMark x1="62706" y1="35974" x2="63366" y2="28383"/>
                        <a14:foregroundMark x1="36304" y1="39604" x2="36304" y2="39604"/>
                        <a14:foregroundMark x1="39274" y1="27723" x2="36304" y2="38284"/>
                        <a14:foregroundMark x1="33993" y1="41254" x2="24092" y2="41914"/>
                        <a14:foregroundMark x1="23432" y1="44224" x2="32343" y2="47855"/>
                        <a14:foregroundMark x1="32343" y1="44224" x2="44554" y2="47195"/>
                        <a14:foregroundMark x1="36304" y1="54125" x2="33993" y2="63036"/>
                        <a14:foregroundMark x1="35314" y1="65347" x2="42244" y2="62376"/>
                        <a14:foregroundMark x1="55776" y1="63036" x2="66997" y2="57756"/>
                        <a14:foregroundMark x1="54125" y1="26733" x2="54125" y2="26733"/>
                        <a14:foregroundMark x1="50495" y1="26733" x2="51155" y2="19142"/>
                        <a14:foregroundMark x1="47525" y1="25413" x2="48845" y2="30693"/>
                        <a14:foregroundMark x1="28713" y1="86469" x2="48845" y2="90429"/>
                        <a14:foregroundMark x1="46865" y1="90429" x2="54125" y2="92739"/>
                        <a14:foregroundMark x1="57426" y1="95710" x2="57426" y2="95710"/>
                        <a14:foregroundMark x1="70297" y1="91749" x2="70297" y2="91749"/>
                        <a14:foregroundMark x1="88449" y1="77558" x2="88449" y2="77558"/>
                        <a14:foregroundMark x1="86799" y1="33663" x2="86799" y2="336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83" y="6350705"/>
            <a:ext cx="512162" cy="511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副標題 2">
            <a:extLst>
              <a:ext uri="{FF2B5EF4-FFF2-40B4-BE49-F238E27FC236}">
                <a16:creationId xmlns:a16="http://schemas.microsoft.com/office/drawing/2014/main" id="{ED310805-64A9-628F-EF30-90C7A7E4B0BE}"/>
              </a:ext>
            </a:extLst>
          </p:cNvPr>
          <p:cNvSpPr txBox="1">
            <a:spLocks/>
          </p:cNvSpPr>
          <p:nvPr/>
        </p:nvSpPr>
        <p:spPr>
          <a:xfrm>
            <a:off x="7855192" y="6404113"/>
            <a:ext cx="4366475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社團法人中華民國工業安全衛生協會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B434B3BA-5F2E-B6E4-5F2A-928BCC223BEE}"/>
              </a:ext>
            </a:extLst>
          </p:cNvPr>
          <p:cNvSpPr txBox="1">
            <a:spLocks/>
          </p:cNvSpPr>
          <p:nvPr/>
        </p:nvSpPr>
        <p:spPr>
          <a:xfrm>
            <a:off x="213360" y="6404113"/>
            <a:ext cx="1416762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主辦單位：</a:t>
            </a:r>
          </a:p>
        </p:txBody>
      </p:sp>
      <p:sp>
        <p:nvSpPr>
          <p:cNvPr id="11" name="副標題 2">
            <a:extLst>
              <a:ext uri="{FF2B5EF4-FFF2-40B4-BE49-F238E27FC236}">
                <a16:creationId xmlns:a16="http://schemas.microsoft.com/office/drawing/2014/main" id="{E935D1E9-5FF2-AE36-9316-0205D4FF3B54}"/>
              </a:ext>
            </a:extLst>
          </p:cNvPr>
          <p:cNvSpPr txBox="1">
            <a:spLocks/>
          </p:cNvSpPr>
          <p:nvPr/>
        </p:nvSpPr>
        <p:spPr>
          <a:xfrm>
            <a:off x="6025730" y="6404113"/>
            <a:ext cx="1416762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執行單位：</a:t>
            </a:r>
          </a:p>
        </p:txBody>
      </p:sp>
      <p:sp>
        <p:nvSpPr>
          <p:cNvPr id="15" name="副標題 2">
            <a:extLst>
              <a:ext uri="{FF2B5EF4-FFF2-40B4-BE49-F238E27FC236}">
                <a16:creationId xmlns:a16="http://schemas.microsoft.com/office/drawing/2014/main" id="{D6995E13-DBC9-3C85-3526-685C84FC9CBB}"/>
              </a:ext>
            </a:extLst>
          </p:cNvPr>
          <p:cNvSpPr txBox="1">
            <a:spLocks/>
          </p:cNvSpPr>
          <p:nvPr/>
        </p:nvSpPr>
        <p:spPr>
          <a:xfrm>
            <a:off x="0" y="134239"/>
            <a:ext cx="12179749" cy="882756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TW" sz="3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114</a:t>
            </a:r>
            <a:r>
              <a:rPr kumimoji="0" lang="zh-TW" altLang="en-US" sz="3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年產業用車輛機械自動檢查實務及技研發教育訓練</a:t>
            </a:r>
            <a:endParaRPr kumimoji="0" lang="en-US" altLang="zh-TW" sz="3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TW" sz="3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-</a:t>
            </a:r>
            <a:r>
              <a:rPr kumimoji="0" lang="zh-TW" alt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雲林職訓中心</a:t>
            </a:r>
            <a:r>
              <a:rPr kumimoji="0" lang="en-US" altLang="zh-TW" sz="3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-</a:t>
            </a:r>
            <a:endParaRPr kumimoji="0" lang="zh-TW" altLang="en-US" sz="3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27" name="副標題 2">
            <a:extLst>
              <a:ext uri="{FF2B5EF4-FFF2-40B4-BE49-F238E27FC236}">
                <a16:creationId xmlns:a16="http://schemas.microsoft.com/office/drawing/2014/main" id="{0B43C2AF-ED79-F4F3-9FCC-381A3FE6853B}"/>
              </a:ext>
            </a:extLst>
          </p:cNvPr>
          <p:cNvSpPr txBox="1">
            <a:spLocks/>
          </p:cNvSpPr>
          <p:nvPr/>
        </p:nvSpPr>
        <p:spPr>
          <a:xfrm>
            <a:off x="1942885" y="6404113"/>
            <a:ext cx="4366475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財團法人職業災害預防及重建中心</a:t>
            </a:r>
          </a:p>
        </p:txBody>
      </p:sp>
      <p:graphicFrame>
        <p:nvGraphicFramePr>
          <p:cNvPr id="2" name="表格 1">
            <a:extLst>
              <a:ext uri="{FF2B5EF4-FFF2-40B4-BE49-F238E27FC236}">
                <a16:creationId xmlns:a16="http://schemas.microsoft.com/office/drawing/2014/main" id="{BD1C3EAC-D90D-DEBC-8E90-40FFAF271AEF}"/>
              </a:ext>
            </a:extLst>
          </p:cNvPr>
          <p:cNvGraphicFramePr>
            <a:graphicFrameLocks noGrp="1"/>
          </p:cNvGraphicFramePr>
          <p:nvPr/>
        </p:nvGraphicFramePr>
        <p:xfrm>
          <a:off x="353930" y="4003393"/>
          <a:ext cx="11474230" cy="14877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7954">
                  <a:extLst>
                    <a:ext uri="{9D8B030D-6E8A-4147-A177-3AD203B41FA5}">
                      <a16:colId xmlns:a16="http://schemas.microsoft.com/office/drawing/2014/main" val="1232056173"/>
                    </a:ext>
                  </a:extLst>
                </a:gridCol>
                <a:gridCol w="1622322">
                  <a:extLst>
                    <a:ext uri="{9D8B030D-6E8A-4147-A177-3AD203B41FA5}">
                      <a16:colId xmlns:a16="http://schemas.microsoft.com/office/drawing/2014/main" val="3177158767"/>
                    </a:ext>
                  </a:extLst>
                </a:gridCol>
                <a:gridCol w="5612069">
                  <a:extLst>
                    <a:ext uri="{9D8B030D-6E8A-4147-A177-3AD203B41FA5}">
                      <a16:colId xmlns:a16="http://schemas.microsoft.com/office/drawing/2014/main" val="992260215"/>
                    </a:ext>
                  </a:extLst>
                </a:gridCol>
                <a:gridCol w="1693372">
                  <a:extLst>
                    <a:ext uri="{9D8B030D-6E8A-4147-A177-3AD203B41FA5}">
                      <a16:colId xmlns:a16="http://schemas.microsoft.com/office/drawing/2014/main" val="3303974975"/>
                    </a:ext>
                  </a:extLst>
                </a:gridCol>
                <a:gridCol w="1838513">
                  <a:extLst>
                    <a:ext uri="{9D8B030D-6E8A-4147-A177-3AD203B41FA5}">
                      <a16:colId xmlns:a16="http://schemas.microsoft.com/office/drawing/2014/main" val="1650781662"/>
                    </a:ext>
                  </a:extLst>
                </a:gridCol>
              </a:tblGrid>
              <a:tr h="371962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日期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時間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可登入時數課程</a:t>
                      </a:r>
                      <a:endParaRPr lang="en-US" altLang="zh-TW" dirty="0"/>
                    </a:p>
                    <a:p>
                      <a:pPr algn="ctr"/>
                      <a:r>
                        <a:rPr lang="en-US" altLang="zh-TW" sz="1200" dirty="0"/>
                        <a:t>(</a:t>
                      </a:r>
                      <a:r>
                        <a:rPr lang="zh-TW" altLang="en-US" sz="1200" dirty="0"/>
                        <a:t>欲登錄在職回訓時數者，請於報名時提供原結業證書或資格證明文件</a:t>
                      </a:r>
                      <a:r>
                        <a:rPr lang="en-US" altLang="zh-TW" sz="1200" dirty="0"/>
                        <a:t>)</a:t>
                      </a:r>
                      <a:endParaRPr lang="zh-TW" altLang="en-US" sz="1200" dirty="0"/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+mj-ea"/>
                          <a:ea typeface="+mj-ea"/>
                        </a:rPr>
                        <a:t>報名網址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+mj-ea"/>
                          <a:ea typeface="+mj-ea"/>
                        </a:rPr>
                        <a:t>報名</a:t>
                      </a:r>
                      <a:r>
                        <a:rPr lang="en-US" altLang="zh-TW" dirty="0">
                          <a:latin typeface="+mj-ea"/>
                          <a:ea typeface="+mj-ea"/>
                        </a:rPr>
                        <a:t>QR Code</a:t>
                      </a:r>
                      <a:endParaRPr lang="zh-TW" altLang="en-US" dirty="0">
                        <a:latin typeface="+mj-ea"/>
                        <a:ea typeface="+mj-ea"/>
                      </a:endParaRP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2016857"/>
                  </a:ext>
                </a:extLst>
              </a:tr>
              <a:tr h="939125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+mn-lt"/>
                        </a:rPr>
                        <a:t>8/15</a:t>
                      </a:r>
                    </a:p>
                    <a:p>
                      <a:pPr algn="ctr"/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+mn-lt"/>
                        </a:rPr>
                        <a:t>(</a:t>
                      </a:r>
                      <a:r>
                        <a:rPr lang="zh-TW" altLang="en-US" b="1" dirty="0">
                          <a:solidFill>
                            <a:srgbClr val="0000CC"/>
                          </a:solidFill>
                          <a:latin typeface="+mn-lt"/>
                        </a:rPr>
                        <a:t>五</a:t>
                      </a:r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+mn-lt"/>
                        </a:rPr>
                        <a:t>)</a:t>
                      </a:r>
                      <a:endParaRPr lang="zh-TW" altLang="en-US" b="1" dirty="0">
                        <a:solidFill>
                          <a:srgbClr val="0000CC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+mn-lt"/>
                        </a:rPr>
                        <a:t>09:00-16:00</a:t>
                      </a:r>
                    </a:p>
                    <a:p>
                      <a:pPr algn="ctr"/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+mn-lt"/>
                        </a:rPr>
                        <a:t>(6</a:t>
                      </a:r>
                      <a:r>
                        <a:rPr lang="zh-TW" altLang="en-US" b="1" dirty="0">
                          <a:solidFill>
                            <a:srgbClr val="0000CC"/>
                          </a:solidFill>
                          <a:latin typeface="+mn-lt"/>
                        </a:rPr>
                        <a:t>小時</a:t>
                      </a:r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+mn-lt"/>
                        </a:rPr>
                        <a:t>)</a:t>
                      </a:r>
                      <a:endParaRPr lang="zh-TW" altLang="en-US" b="1" dirty="0">
                        <a:solidFill>
                          <a:srgbClr val="0000CC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i="0" kern="1200" dirty="0">
                          <a:solidFill>
                            <a:srgbClr val="0000C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職業安全衛生業務主管暨職業安全衛生管理人員</a:t>
                      </a:r>
                    </a:p>
                    <a:p>
                      <a:pPr algn="ctr"/>
                      <a:r>
                        <a:rPr lang="zh-TW" altLang="en-US" sz="2000" b="1" dirty="0">
                          <a:solidFill>
                            <a:srgbClr val="0000CC"/>
                          </a:solidFill>
                        </a:rPr>
                        <a:t>在職教育訓練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>
                          <a:solidFill>
                            <a:srgbClr val="0000CC"/>
                          </a:solidFill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點我報名</a:t>
                      </a:r>
                      <a:endParaRPr lang="zh-TW" altLang="en-US" sz="2000" b="1" dirty="0">
                        <a:solidFill>
                          <a:srgbClr val="0000CC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rgbClr val="0000CC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51188941"/>
                  </a:ext>
                </a:extLst>
              </a:tr>
            </a:tbl>
          </a:graphicData>
        </a:graphic>
      </p:graphicFrame>
      <p:pic>
        <p:nvPicPr>
          <p:cNvPr id="6" name="圖形 5" descr="游標 以實心填滿">
            <a:extLst>
              <a:ext uri="{FF2B5EF4-FFF2-40B4-BE49-F238E27FC236}">
                <a16:creationId xmlns:a16="http://schemas.microsoft.com/office/drawing/2014/main" id="{725992C6-C583-5422-FF6B-FEB0C989B50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602310" y="4835679"/>
            <a:ext cx="376269" cy="376269"/>
          </a:xfrm>
          <a:prstGeom prst="rect">
            <a:avLst/>
          </a:prstGeom>
        </p:spPr>
      </p:pic>
      <p:sp>
        <p:nvSpPr>
          <p:cNvPr id="10" name="副標題 2">
            <a:extLst>
              <a:ext uri="{FF2B5EF4-FFF2-40B4-BE49-F238E27FC236}">
                <a16:creationId xmlns:a16="http://schemas.microsoft.com/office/drawing/2014/main" id="{2E1BA3F8-F990-7F3A-2DD8-4AEC2C5AEC5F}"/>
              </a:ext>
            </a:extLst>
          </p:cNvPr>
          <p:cNvSpPr txBox="1">
            <a:spLocks/>
          </p:cNvSpPr>
          <p:nvPr/>
        </p:nvSpPr>
        <p:spPr>
          <a:xfrm>
            <a:off x="5194457" y="5396164"/>
            <a:ext cx="6765966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TW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*</a:t>
            </a:r>
            <a:r>
              <a:rPr kumimoji="0" lang="zh-TW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如遇天災或不可抗力之因素導致無法開課，本會將另行安排日期並重新公告與通知</a:t>
            </a:r>
            <a:r>
              <a:rPr kumimoji="0" lang="en-US" altLang="zh-TW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*</a:t>
            </a:r>
            <a:endParaRPr kumimoji="0" lang="zh-TW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12" name="副標題 2">
            <a:extLst>
              <a:ext uri="{FF2B5EF4-FFF2-40B4-BE49-F238E27FC236}">
                <a16:creationId xmlns:a16="http://schemas.microsoft.com/office/drawing/2014/main" id="{AFE94FCE-438B-E622-E222-DEEE5858833F}"/>
              </a:ext>
            </a:extLst>
          </p:cNvPr>
          <p:cNvSpPr txBox="1">
            <a:spLocks/>
          </p:cNvSpPr>
          <p:nvPr/>
        </p:nvSpPr>
        <p:spPr>
          <a:xfrm>
            <a:off x="29668" y="5592107"/>
            <a:ext cx="12162332" cy="860207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         上課地點：雲林縣斗南鎮延平路二段</a:t>
            </a: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368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號</a:t>
            </a: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8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樓</a:t>
            </a: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　　　 聯絡電話：</a:t>
            </a: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Wingdings" panose="05000000000000000000" pitchFamily="2" charset="2"/>
              </a:rPr>
              <a:t> (05)5954711#12</a:t>
            </a:r>
          </a:p>
          <a:p>
            <a:pPr marL="0" marR="0" lvl="0" indent="0" algn="l" defTabSz="893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Wingdings" panose="05000000000000000000" pitchFamily="2" charset="2"/>
              </a:rPr>
              <a:t>          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承辦人：白小姐</a:t>
            </a: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                                                                   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聯絡信箱：</a:t>
            </a: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</a:rPr>
              <a:t>5954711@mail.isha.org.tw</a:t>
            </a:r>
          </a:p>
        </p:txBody>
      </p:sp>
      <p:pic>
        <p:nvPicPr>
          <p:cNvPr id="13" name="圖形 12" descr="有圖釘的地圖 以實心填滿">
            <a:extLst>
              <a:ext uri="{FF2B5EF4-FFF2-40B4-BE49-F238E27FC236}">
                <a16:creationId xmlns:a16="http://schemas.microsoft.com/office/drawing/2014/main" id="{3B132902-784A-3AB3-4141-500CF135DE0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24925" y="5631730"/>
            <a:ext cx="360000" cy="360000"/>
          </a:xfrm>
          <a:prstGeom prst="rect">
            <a:avLst/>
          </a:prstGeom>
        </p:spPr>
      </p:pic>
      <p:pic>
        <p:nvPicPr>
          <p:cNvPr id="18" name="圖形 17" descr="電話 以實心填滿">
            <a:extLst>
              <a:ext uri="{FF2B5EF4-FFF2-40B4-BE49-F238E27FC236}">
                <a16:creationId xmlns:a16="http://schemas.microsoft.com/office/drawing/2014/main" id="{F4C9D115-E857-6BD7-18A9-8C7B03635E4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364160" y="5662685"/>
            <a:ext cx="360000" cy="360000"/>
          </a:xfrm>
          <a:prstGeom prst="rect">
            <a:avLst/>
          </a:prstGeom>
        </p:spPr>
      </p:pic>
      <p:pic>
        <p:nvPicPr>
          <p:cNvPr id="19" name="圖形 18" descr="客服中心 以實心填滿">
            <a:extLst>
              <a:ext uri="{FF2B5EF4-FFF2-40B4-BE49-F238E27FC236}">
                <a16:creationId xmlns:a16="http://schemas.microsoft.com/office/drawing/2014/main" id="{18CF9C3F-D567-8F56-D537-A3141657B0D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324925" y="5935789"/>
            <a:ext cx="360000" cy="360000"/>
          </a:xfrm>
          <a:prstGeom prst="rect">
            <a:avLst/>
          </a:prstGeom>
        </p:spPr>
      </p:pic>
      <p:pic>
        <p:nvPicPr>
          <p:cNvPr id="21" name="圖形 20" descr="信箱 以實心填滿">
            <a:extLst>
              <a:ext uri="{FF2B5EF4-FFF2-40B4-BE49-F238E27FC236}">
                <a16:creationId xmlns:a16="http://schemas.microsoft.com/office/drawing/2014/main" id="{7B66BDBD-B96F-DB85-734C-9CB5CB613204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6364160" y="6022210"/>
            <a:ext cx="360000" cy="360000"/>
          </a:xfrm>
          <a:prstGeom prst="rect">
            <a:avLst/>
          </a:prstGeom>
        </p:spPr>
      </p:pic>
      <p:pic>
        <p:nvPicPr>
          <p:cNvPr id="22" name="圖片 21" descr="一張含有 樣式, 設計, 布, 針線 的圖片&#10;&#10;AI 產生的內容可能不正確。">
            <a:extLst>
              <a:ext uri="{FF2B5EF4-FFF2-40B4-BE49-F238E27FC236}">
                <a16:creationId xmlns:a16="http://schemas.microsoft.com/office/drawing/2014/main" id="{1D3AB525-2683-21C8-A200-0245496949B3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0852" y="4562603"/>
            <a:ext cx="914959" cy="914959"/>
          </a:xfrm>
          <a:prstGeom prst="rect">
            <a:avLst/>
          </a:prstGeom>
        </p:spPr>
      </p:pic>
      <p:sp>
        <p:nvSpPr>
          <p:cNvPr id="20" name="副標題 2">
            <a:extLst>
              <a:ext uri="{FF2B5EF4-FFF2-40B4-BE49-F238E27FC236}">
                <a16:creationId xmlns:a16="http://schemas.microsoft.com/office/drawing/2014/main" id="{679F1D74-0069-AFE0-A3CE-5BEFC1752354}"/>
              </a:ext>
            </a:extLst>
          </p:cNvPr>
          <p:cNvSpPr txBox="1">
            <a:spLocks/>
          </p:cNvSpPr>
          <p:nvPr/>
        </p:nvSpPr>
        <p:spPr>
          <a:xfrm>
            <a:off x="353930" y="1076376"/>
            <a:ext cx="11550732" cy="295656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●課程名稱：一、車輛機械使用維護與自動檢查實務</a:t>
            </a:r>
            <a:endParaRPr kumimoji="0" lang="en-US" altLang="zh-TW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TW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                       </a:t>
            </a: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二、車輛機械防災技術研發與應用</a:t>
            </a:r>
            <a:endParaRPr kumimoji="0" lang="en-US" altLang="zh-TW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●主題內容：車輛系營建機械之日常檢點、維護及保養等自動檢查實務；</a:t>
            </a:r>
            <a:endParaRPr kumimoji="0" lang="en-US" altLang="zh-TW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TW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                       </a:t>
            </a: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安全意識與防災技術之應用</a:t>
            </a:r>
            <a:r>
              <a:rPr kumimoji="0" lang="en-US" altLang="zh-TW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(</a:t>
            </a: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以挖掘機、鏟裝機為例</a:t>
            </a:r>
            <a:r>
              <a:rPr kumimoji="0" lang="en-US" altLang="zh-TW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●目的：</a:t>
            </a: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Slab Medium" panose="020F0502020204030204" pitchFamily="2" charset="0"/>
                <a:ea typeface="微軟正黑體" panose="020B0604030504040204" pitchFamily="34" charset="-120"/>
                <a:cs typeface="+mn-cs"/>
              </a:rPr>
              <a:t>強化企業對車輛機械之日常自動檢查觀念與技能，</a:t>
            </a:r>
            <a:endParaRPr kumimoji="0" lang="en-US" altLang="zh-TW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Slab Medium" panose="020F0502020204030204" pitchFamily="2" charset="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TW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Slab Medium" panose="020F0502020204030204" pitchFamily="2" charset="0"/>
                <a:ea typeface="微軟正黑體" panose="020B0604030504040204" pitchFamily="34" charset="-120"/>
                <a:cs typeface="+mn-cs"/>
              </a:rPr>
              <a:t>                </a:t>
            </a: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Slab Medium" panose="020F0502020204030204" pitchFamily="2" charset="0"/>
                <a:ea typeface="微軟正黑體" panose="020B0604030504040204" pitchFamily="34" charset="-120"/>
                <a:cs typeface="+mn-cs"/>
              </a:rPr>
              <a:t>提升整體安全管理水準，降低職災風險。</a:t>
            </a:r>
            <a:endParaRPr kumimoji="0" lang="en-US" altLang="zh-TW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Slab Medium" panose="020F0502020204030204" pitchFamily="2" charset="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●產業別：營造業</a:t>
            </a:r>
            <a:r>
              <a:rPr kumimoji="0" lang="en-US" altLang="zh-TW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(</a:t>
            </a: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為優先</a:t>
            </a:r>
            <a:r>
              <a:rPr kumimoji="0" lang="en-US" altLang="zh-TW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●對象：事業單位維護保養人員、現場操作人員等</a:t>
            </a:r>
            <a:r>
              <a:rPr kumimoji="0" lang="en-US" altLang="zh-TW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(</a:t>
            </a: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優先招生對象</a:t>
            </a:r>
            <a:r>
              <a:rPr kumimoji="0" lang="en-US" altLang="zh-TW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)</a:t>
            </a: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；</a:t>
            </a:r>
            <a:endParaRPr kumimoji="0" lang="en-US" altLang="zh-TW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TW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               </a:t>
            </a: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如具公務人員身份者可登錄終生學習時數</a:t>
            </a:r>
            <a:endParaRPr kumimoji="0" lang="en-US" altLang="zh-TW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pic>
        <p:nvPicPr>
          <p:cNvPr id="23" name="圖片 22" descr="一張含有 運輸, 挖土機, 建造裝備, 車輛 的圖片&#10;&#10;AI 產生的內容可能不正確。">
            <a:extLst>
              <a:ext uri="{FF2B5EF4-FFF2-40B4-BE49-F238E27FC236}">
                <a16:creationId xmlns:a16="http://schemas.microsoft.com/office/drawing/2014/main" id="{6F71C18F-1C94-B5FD-1253-12B663B32AED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9961" b="89844" l="4395" r="92383">
                        <a14:foregroundMark x1="8789" y1="80176" x2="8789" y2="80176"/>
                        <a14:foregroundMark x1="7813" y1="87402" x2="7813" y2="87402"/>
                        <a14:foregroundMark x1="4492" y1="86816" x2="4492" y2="86816"/>
                        <a14:foregroundMark x1="91211" y1="76758" x2="91211" y2="76758"/>
                        <a14:foregroundMark x1="92383" y1="59961" x2="92383" y2="59961"/>
                      </a14:backgroundRemoval>
                    </a14:imgEffect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211" y="1879119"/>
            <a:ext cx="1516218" cy="1516218"/>
          </a:xfrm>
          <a:prstGeom prst="rect">
            <a:avLst/>
          </a:prstGeom>
        </p:spPr>
      </p:pic>
      <p:pic>
        <p:nvPicPr>
          <p:cNvPr id="24" name="圖片 23" descr="一張含有 運輸, 車輛, 牽引機, 陸上交通工具 的圖片&#10;&#10;AI 產生的內容可能不正確。">
            <a:extLst>
              <a:ext uri="{FF2B5EF4-FFF2-40B4-BE49-F238E27FC236}">
                <a16:creationId xmlns:a16="http://schemas.microsoft.com/office/drawing/2014/main" id="{1FA6F5BA-D469-3C31-1371-EE2A4DAF74B2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9961" b="89941" l="6152" r="89941">
                        <a14:foregroundMark x1="10254" y1="68262" x2="6690" y2="75814"/>
                        <a14:backgroundMark x1="19824" y1="44141" x2="19824" y2="44141"/>
                        <a14:backgroundMark x1="19824" y1="44629" x2="35938" y2="27344"/>
                        <a14:backgroundMark x1="35938" y1="27344" x2="47168" y2="24609"/>
                        <a14:backgroundMark x1="47168" y1="24609" x2="65820" y2="25684"/>
                        <a14:backgroundMark x1="65820" y1="25684" x2="70605" y2="30762"/>
                        <a14:backgroundMark x1="70605" y1="30762" x2="74902" y2="40137"/>
                        <a14:backgroundMark x1="74902" y1="40137" x2="81543" y2="45703"/>
                        <a14:backgroundMark x1="81543" y1="45703" x2="82227" y2="57520"/>
                        <a14:backgroundMark x1="82227" y1="57520" x2="78906" y2="70996"/>
                        <a14:backgroundMark x1="38770" y1="44043" x2="38281" y2="43066"/>
                        <a14:backgroundMark x1="65820" y1="38086" x2="65527" y2="42676"/>
                        <a14:backgroundMark x1="32227" y1="51074" x2="32227" y2="51074"/>
                        <a14:backgroundMark x1="18164" y1="86621" x2="92480" y2="68262"/>
                        <a14:backgroundMark x1="9724" y1="78802" x2="28027" y2="84277"/>
                        <a14:backgroundMark x1="28027" y1="84277" x2="36230" y2="81934"/>
                        <a14:backgroundMark x1="36230" y1="81934" x2="37012" y2="81445"/>
                        <a14:backgroundMark x1="3613" y1="76758" x2="9863" y2="79102"/>
                        <a14:backgroundMark x1="12988" y1="51563" x2="30078" y2="42969"/>
                        <a14:backgroundMark x1="30078" y1="42969" x2="37402" y2="32715"/>
                        <a14:backgroundMark x1="37402" y1="32715" x2="44629" y2="29297"/>
                        <a14:backgroundMark x1="44629" y1="29297" x2="56445" y2="29004"/>
                        <a14:backgroundMark x1="56445" y1="29004" x2="66113" y2="29102"/>
                        <a14:backgroundMark x1="66113" y1="29102" x2="74219" y2="35840"/>
                        <a14:backgroundMark x1="74219" y1="35840" x2="84473" y2="50977"/>
                        <a14:backgroundMark x1="84473" y1="50977" x2="91211" y2="35254"/>
                        <a14:backgroundMark x1="91211" y1="35254" x2="77246" y2="16797"/>
                        <a14:backgroundMark x1="77246" y1="16797" x2="33398" y2="12695"/>
                        <a14:backgroundMark x1="33398" y1="12695" x2="17871" y2="20801"/>
                        <a14:backgroundMark x1="17871" y1="20801" x2="9277" y2="34277"/>
                        <a14:backgroundMark x1="9277" y1="34277" x2="7520" y2="45605"/>
                        <a14:backgroundMark x1="7520" y1="45605" x2="11914" y2="51074"/>
                      </a14:backgroundRemoval>
                    </a14:imgEffect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054813" y="2256063"/>
            <a:ext cx="1945498" cy="1945498"/>
          </a:xfrm>
          <a:prstGeom prst="rect">
            <a:avLst/>
          </a:prstGeom>
        </p:spPr>
      </p:pic>
      <p:sp>
        <p:nvSpPr>
          <p:cNvPr id="25" name="副標題 2">
            <a:extLst>
              <a:ext uri="{FF2B5EF4-FFF2-40B4-BE49-F238E27FC236}">
                <a16:creationId xmlns:a16="http://schemas.microsoft.com/office/drawing/2014/main" id="{98AA77A2-768A-3BA6-F516-FBB94906C472}"/>
              </a:ext>
            </a:extLst>
          </p:cNvPr>
          <p:cNvSpPr txBox="1">
            <a:spLocks/>
          </p:cNvSpPr>
          <p:nvPr/>
        </p:nvSpPr>
        <p:spPr>
          <a:xfrm>
            <a:off x="9978579" y="1660161"/>
            <a:ext cx="2288567" cy="24856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TW" sz="18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*</a:t>
            </a:r>
            <a:r>
              <a:rPr kumimoji="0" lang="zh-TW" altLang="en-US" sz="18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名額有限 額滿為止</a:t>
            </a:r>
            <a:r>
              <a:rPr kumimoji="0" lang="en-US" altLang="zh-TW" sz="18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*</a:t>
            </a:r>
            <a:endParaRPr kumimoji="0" lang="zh-TW" altLang="en-US" sz="1800" b="1" i="0" u="sng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26" name="爆炸: 八角 25">
            <a:extLst>
              <a:ext uri="{FF2B5EF4-FFF2-40B4-BE49-F238E27FC236}">
                <a16:creationId xmlns:a16="http://schemas.microsoft.com/office/drawing/2014/main" id="{851CB13D-9E1F-AE3F-06C6-8FA4DC2D937B}"/>
              </a:ext>
            </a:extLst>
          </p:cNvPr>
          <p:cNvSpPr/>
          <p:nvPr/>
        </p:nvSpPr>
        <p:spPr>
          <a:xfrm rot="445979">
            <a:off x="9553832" y="543324"/>
            <a:ext cx="2655220" cy="1155366"/>
          </a:xfrm>
          <a:prstGeom prst="irregularSeal1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 panose="020B0603020202020204"/>
                <a:ea typeface="微軟正黑體" panose="020B0604030504040204" pitchFamily="34" charset="-120"/>
                <a:cs typeface="+mn-cs"/>
              </a:rPr>
              <a:t>免費課程</a:t>
            </a:r>
          </a:p>
        </p:txBody>
      </p:sp>
    </p:spTree>
    <p:extLst>
      <p:ext uri="{BB962C8B-B14F-4D97-AF65-F5344CB8AC3E}">
        <p14:creationId xmlns:p14="http://schemas.microsoft.com/office/powerpoint/2010/main" val="3024442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OS" val="Unix 2.6 unknown"/>
  <p:tag name="AS_RELEASE_DATE" val="2021.11.30"/>
  <p:tag name="AS_TITLE" val="Aspose.Slides for Java"/>
  <p:tag name="AS_VERSION" val="21.11"/>
  <p:tag name="ISPRING_PRESENTATION_TITLE" val="2-0528-14安全生产模板"/>
</p:tagLst>
</file>

<file path=ppt/theme/theme1.xml><?xml version="1.0" encoding="utf-8"?>
<a:theme xmlns:a="http://schemas.openxmlformats.org/drawingml/2006/main" name="1_多面向">
  <a:themeElements>
    <a:clrScheme name="黃色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多面向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光暈邊緣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等线 Light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等线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9271</TotalTime>
  <Words>4413</Words>
  <Application>Microsoft Office PowerPoint</Application>
  <PresentationFormat>寬螢幕</PresentationFormat>
  <Paragraphs>500</Paragraphs>
  <Slides>16</Slides>
  <Notes>15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16</vt:i4>
      </vt:variant>
    </vt:vector>
  </HeadingPairs>
  <TitlesOfParts>
    <vt:vector size="25" baseType="lpstr">
      <vt:lpstr>等线</vt:lpstr>
      <vt:lpstr>Microsoft Jhenghei</vt:lpstr>
      <vt:lpstr>Microsoft Jhenghei</vt:lpstr>
      <vt:lpstr>Aptos</vt:lpstr>
      <vt:lpstr>Arial</vt:lpstr>
      <vt:lpstr>Roboto Slab Medium</vt:lpstr>
      <vt:lpstr>Trebuchet MS</vt:lpstr>
      <vt:lpstr>Wingdings 3</vt:lpstr>
      <vt:lpstr>1_多面向</vt:lpstr>
      <vt:lpstr>114年產業用車輛機械自動檢查實務及技術研發教育訓練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2-0528-14安全生产模板</dc:title>
  <dc:creator>Administrator</dc:creator>
  <cp:lastModifiedBy>0602-新北技術辦公室</cp:lastModifiedBy>
  <cp:revision>673</cp:revision>
  <cp:lastPrinted>2025-05-08T07:48:21Z</cp:lastPrinted>
  <dcterms:created xsi:type="dcterms:W3CDTF">2019-05-28T08:45:00Z</dcterms:created>
  <dcterms:modified xsi:type="dcterms:W3CDTF">2025-07-28T02:52:15Z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1AE1EE7CC6814AE3AEDF78E14022D5FC</vt:lpwstr>
  </property>
  <property fmtid="{D5CDD505-2E9C-101B-9397-08002B2CF9AE}" pid="3" name="KSOProductBuildVer">
    <vt:lpwstr>2052-11.1.0.10495</vt:lpwstr>
  </property>
</Properties>
</file>